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303" r:id="rId2"/>
    <p:sldId id="267" r:id="rId3"/>
    <p:sldId id="312" r:id="rId4"/>
    <p:sldId id="268" r:id="rId5"/>
    <p:sldId id="313" r:id="rId6"/>
    <p:sldId id="314" r:id="rId7"/>
    <p:sldId id="315" r:id="rId8"/>
    <p:sldId id="317" r:id="rId9"/>
    <p:sldId id="270" r:id="rId10"/>
    <p:sldId id="316" r:id="rId11"/>
    <p:sldId id="287" r:id="rId12"/>
    <p:sldId id="288" r:id="rId13"/>
    <p:sldId id="289" r:id="rId14"/>
    <p:sldId id="293" r:id="rId15"/>
    <p:sldId id="290" r:id="rId16"/>
    <p:sldId id="291" r:id="rId17"/>
    <p:sldId id="292" r:id="rId18"/>
    <p:sldId id="308" r:id="rId19"/>
    <p:sldId id="309" r:id="rId20"/>
    <p:sldId id="310" r:id="rId21"/>
    <p:sldId id="311" r:id="rId22"/>
    <p:sldId id="304" r:id="rId23"/>
    <p:sldId id="305" r:id="rId24"/>
    <p:sldId id="294" r:id="rId25"/>
    <p:sldId id="297" r:id="rId26"/>
    <p:sldId id="257" r:id="rId27"/>
    <p:sldId id="258" r:id="rId28"/>
    <p:sldId id="259" r:id="rId29"/>
    <p:sldId id="260" r:id="rId30"/>
    <p:sldId id="261" r:id="rId31"/>
    <p:sldId id="263" r:id="rId32"/>
    <p:sldId id="262" r:id="rId33"/>
    <p:sldId id="266" r:id="rId34"/>
    <p:sldId id="299" r:id="rId35"/>
    <p:sldId id="307" r:id="rId36"/>
    <p:sldId id="286" r:id="rId37"/>
    <p:sldId id="30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78"/>
  </p:normalViewPr>
  <p:slideViewPr>
    <p:cSldViewPr snapToGrid="0">
      <p:cViewPr>
        <p:scale>
          <a:sx n="100" d="100"/>
          <a:sy n="100" d="100"/>
        </p:scale>
        <p:origin x="1000"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8A183-5905-5042-A524-047B42409A6E}" type="datetimeFigureOut">
              <a:rPr lang="en-US" smtClean="0"/>
              <a:t>8/11/24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457F46-9E98-9E4F-BBCC-15C51984528D}" type="slidenum">
              <a:rPr lang="en-US" smtClean="0"/>
              <a:t>‹#›</a:t>
            </a:fld>
            <a:endParaRPr lang="en-US"/>
          </a:p>
        </p:txBody>
      </p:sp>
    </p:spTree>
    <p:extLst>
      <p:ext uri="{BB962C8B-B14F-4D97-AF65-F5344CB8AC3E}">
        <p14:creationId xmlns:p14="http://schemas.microsoft.com/office/powerpoint/2010/main" val="3762978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utomaton"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en.wikipedia.org/wiki/Jacques_de_Vaucanson" TargetMode="External"/><Relationship Id="rId4" Type="http://schemas.openxmlformats.org/officeDocument/2006/relationships/hyperlink" Target="https://en.wikipedia.org/wiki/Duck"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German_language"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Chess_engine" TargetMode="External"/><Relationship Id="rId5" Type="http://schemas.openxmlformats.org/officeDocument/2006/relationships/hyperlink" Target="https://en.wikipedia.org/wiki/Chess" TargetMode="External"/><Relationship Id="rId4" Type="http://schemas.openxmlformats.org/officeDocument/2006/relationships/hyperlink" Target="https://en.wikipedia.org/wiki/Hungarian_languag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E3191"/>
                </a:solidFill>
                <a:effectLst/>
                <a:latin typeface="Arial" panose="020B0604020202020204" pitchFamily="34" charset="0"/>
              </a:rPr>
              <a:t>In 1673, the Jesuit polymath, Athanasius Kircher, invented the </a:t>
            </a:r>
            <a:r>
              <a:rPr lang="en-GB" b="0" i="1" dirty="0" err="1">
                <a:solidFill>
                  <a:srgbClr val="2E3191"/>
                </a:solidFill>
                <a:effectLst/>
                <a:latin typeface="Arial" panose="020B0604020202020204" pitchFamily="34" charset="0"/>
              </a:rPr>
              <a:t>statua</a:t>
            </a:r>
            <a:r>
              <a:rPr lang="en-GB" b="0" i="1" dirty="0">
                <a:solidFill>
                  <a:srgbClr val="2E3191"/>
                </a:solidFill>
                <a:effectLst/>
                <a:latin typeface="Arial" panose="020B0604020202020204" pitchFamily="34" charset="0"/>
              </a:rPr>
              <a:t> </a:t>
            </a:r>
            <a:r>
              <a:rPr lang="en-GB" b="0" i="1" dirty="0" err="1">
                <a:solidFill>
                  <a:srgbClr val="2E3191"/>
                </a:solidFill>
                <a:effectLst/>
                <a:latin typeface="Arial" panose="020B0604020202020204" pitchFamily="34" charset="0"/>
              </a:rPr>
              <a:t>citofonica</a:t>
            </a:r>
            <a:r>
              <a:rPr lang="en-GB" b="0" i="0" dirty="0">
                <a:solidFill>
                  <a:srgbClr val="2E3191"/>
                </a:solidFill>
                <a:effectLst/>
                <a:latin typeface="Arial" panose="020B0604020202020204" pitchFamily="34" charset="0"/>
              </a:rPr>
              <a:t> – the ‘talking statue.’ K</a:t>
            </a:r>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12</a:t>
            </a:fld>
            <a:endParaRPr lang="en-US"/>
          </a:p>
        </p:txBody>
      </p:sp>
    </p:spTree>
    <p:extLst>
      <p:ext uri="{BB962C8B-B14F-4D97-AF65-F5344CB8AC3E}">
        <p14:creationId xmlns:p14="http://schemas.microsoft.com/office/powerpoint/2010/main" val="352164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c4c245c6f_0_9: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forecasting and simulators linked to commercial data from companies</a:t>
            </a:r>
            <a:endParaRPr/>
          </a:p>
        </p:txBody>
      </p:sp>
      <p:sp>
        <p:nvSpPr>
          <p:cNvPr id="137" name="Google Shape;137;g10c4c245c6f_0_9: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396076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c5a4c8660_0_9:notes"/>
          <p:cNvSpPr txBox="1">
            <a:spLocks noGrp="1"/>
          </p:cNvSpPr>
          <p:nvPr>
            <p:ph type="body" idx="1"/>
          </p:nvPr>
        </p:nvSpPr>
        <p:spPr>
          <a:xfrm>
            <a:off x="1201737" y="4784725"/>
            <a:ext cx="5372100" cy="3862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65" name="Google Shape;165;g10c5a4c8660_0_9:notes"/>
          <p:cNvSpPr>
            <a:spLocks noGrp="1" noRot="1" noChangeAspect="1"/>
          </p:cNvSpPr>
          <p:nvPr>
            <p:ph type="sldImg" idx="2"/>
          </p:nvPr>
        </p:nvSpPr>
        <p:spPr>
          <a:xfrm>
            <a:off x="792163" y="965200"/>
            <a:ext cx="6184900" cy="3479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29721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90000"/>
              </a:lnSpc>
              <a:spcBef>
                <a:spcPct val="0"/>
              </a:spcBef>
              <a:spcAft>
                <a:spcPts val="600"/>
              </a:spcAft>
            </a:pPr>
            <a:r>
              <a:rPr lang="en-US" sz="1200" b="1" dirty="0">
                <a:solidFill>
                  <a:schemeClr val="tx1"/>
                </a:solidFill>
              </a:rPr>
              <a:t>Entrepreneurial spirit</a:t>
            </a:r>
          </a:p>
          <a:p>
            <a:pPr lvl="1">
              <a:lnSpc>
                <a:spcPct val="90000"/>
              </a:lnSpc>
              <a:spcBef>
                <a:spcPct val="0"/>
              </a:spcBef>
              <a:spcAft>
                <a:spcPts val="600"/>
              </a:spcAft>
            </a:pPr>
            <a:r>
              <a:rPr lang="en-US" sz="1200" b="1" dirty="0" err="1">
                <a:solidFill>
                  <a:schemeClr val="tx1"/>
                </a:solidFill>
              </a:rPr>
              <a:t>Atmanirbhar</a:t>
            </a:r>
            <a:r>
              <a:rPr lang="en-US" sz="1200" b="1" dirty="0">
                <a:solidFill>
                  <a:schemeClr val="tx1"/>
                </a:solidFill>
              </a:rPr>
              <a:t> Bharat, </a:t>
            </a:r>
            <a:r>
              <a:rPr lang="en-US" sz="1200" b="1" dirty="0" err="1">
                <a:solidFill>
                  <a:schemeClr val="tx1"/>
                </a:solidFill>
              </a:rPr>
              <a:t>IndiaAI</a:t>
            </a:r>
            <a:r>
              <a:rPr lang="en-US" sz="1200" b="1" dirty="0">
                <a:solidFill>
                  <a:schemeClr val="tx1"/>
                </a:solidFill>
              </a:rPr>
              <a:t> mission and 2047 goals</a:t>
            </a:r>
          </a:p>
          <a:p>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37</a:t>
            </a:fld>
            <a:endParaRPr lang="en-US"/>
          </a:p>
        </p:txBody>
      </p:sp>
    </p:spTree>
    <p:extLst>
      <p:ext uri="{BB962C8B-B14F-4D97-AF65-F5344CB8AC3E}">
        <p14:creationId xmlns:p14="http://schemas.microsoft.com/office/powerpoint/2010/main" val="157004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EAECF0"/>
                </a:solidFill>
                <a:effectLst/>
                <a:latin typeface="Arial" panose="020B0604020202020204" pitchFamily="34" charset="0"/>
              </a:rPr>
              <a:t>Digesting Duck</a:t>
            </a:r>
            <a:r>
              <a:rPr lang="en-GB" b="0" i="0" dirty="0">
                <a:solidFill>
                  <a:srgbClr val="EAECF0"/>
                </a:solidFill>
                <a:effectLst/>
                <a:latin typeface="Arial" panose="020B0604020202020204" pitchFamily="34" charset="0"/>
              </a:rPr>
              <a:t>, was an </a:t>
            </a:r>
            <a:r>
              <a:rPr lang="en-GB" b="0" i="0" u="none" strike="noStrike" dirty="0">
                <a:effectLst/>
                <a:latin typeface="Arial" panose="020B0604020202020204" pitchFamily="34" charset="0"/>
                <a:hlinkClick r:id="rId3" tooltip="Automaton"/>
              </a:rPr>
              <a:t>automaton</a:t>
            </a:r>
            <a:r>
              <a:rPr lang="en-GB" b="0" i="0" dirty="0">
                <a:solidFill>
                  <a:srgbClr val="EAECF0"/>
                </a:solidFill>
                <a:effectLst/>
                <a:latin typeface="Arial" panose="020B0604020202020204" pitchFamily="34" charset="0"/>
              </a:rPr>
              <a:t> in the form of a </a:t>
            </a:r>
            <a:r>
              <a:rPr lang="en-GB" b="0" i="0" u="none" strike="noStrike" dirty="0">
                <a:effectLst/>
                <a:latin typeface="Arial" panose="020B0604020202020204" pitchFamily="34" charset="0"/>
                <a:hlinkClick r:id="rId4" tooltip="Duck"/>
              </a:rPr>
              <a:t>duck</a:t>
            </a:r>
            <a:r>
              <a:rPr lang="en-GB" b="0" i="0" dirty="0">
                <a:solidFill>
                  <a:srgbClr val="EAECF0"/>
                </a:solidFill>
                <a:effectLst/>
                <a:latin typeface="Arial" panose="020B0604020202020204" pitchFamily="34" charset="0"/>
              </a:rPr>
              <a:t>, created by </a:t>
            </a:r>
            <a:r>
              <a:rPr lang="en-GB" b="0" i="0" u="none" strike="noStrike" dirty="0">
                <a:effectLst/>
                <a:latin typeface="Arial" panose="020B0604020202020204" pitchFamily="34" charset="0"/>
                <a:hlinkClick r:id="rId5" tooltip="Jacques de Vaucanson"/>
              </a:rPr>
              <a:t>Jacques de Vaucanson</a:t>
            </a:r>
            <a:r>
              <a:rPr lang="en-GB" b="0" i="0" dirty="0">
                <a:solidFill>
                  <a:srgbClr val="EAECF0"/>
                </a:solidFill>
                <a:effectLst/>
                <a:latin typeface="Arial" panose="020B0604020202020204" pitchFamily="34" charset="0"/>
              </a:rPr>
              <a:t> and unveiled on 30 May 1764   </a:t>
            </a:r>
            <a:r>
              <a:rPr lang="en-GB" b="0" i="0" dirty="0" err="1">
                <a:solidFill>
                  <a:srgbClr val="EAECF0"/>
                </a:solidFill>
                <a:effectLst/>
                <a:latin typeface="Arial" panose="020B0604020202020204" pitchFamily="34" charset="0"/>
              </a:rPr>
              <a:t>chatGPT</a:t>
            </a:r>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13</a:t>
            </a:fld>
            <a:endParaRPr lang="en-US"/>
          </a:p>
        </p:txBody>
      </p:sp>
    </p:spTree>
    <p:extLst>
      <p:ext uri="{BB962C8B-B14F-4D97-AF65-F5344CB8AC3E}">
        <p14:creationId xmlns:p14="http://schemas.microsoft.com/office/powerpoint/2010/main" val="312723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EAECF0"/>
                </a:solidFill>
                <a:effectLst/>
                <a:latin typeface="Arial" panose="020B0604020202020204" pitchFamily="34" charset="0"/>
              </a:rPr>
              <a:t>Automaton Chess Player</a:t>
            </a:r>
            <a:r>
              <a:rPr lang="en-GB" b="0" i="0" dirty="0">
                <a:solidFill>
                  <a:srgbClr val="EAECF0"/>
                </a:solidFill>
                <a:effectLst/>
                <a:latin typeface="Arial" panose="020B0604020202020204" pitchFamily="34" charset="0"/>
              </a:rPr>
              <a:t> (</a:t>
            </a:r>
            <a:r>
              <a:rPr lang="en-GB" b="0" i="0" u="none" strike="noStrike" dirty="0">
                <a:effectLst/>
                <a:latin typeface="Arial" panose="020B0604020202020204" pitchFamily="34" charset="0"/>
                <a:hlinkClick r:id="rId3" tooltip="German language"/>
              </a:rPr>
              <a:t>German</a:t>
            </a:r>
            <a:r>
              <a:rPr lang="en-GB" b="0" i="0" dirty="0">
                <a:solidFill>
                  <a:srgbClr val="EAECF0"/>
                </a:solidFill>
                <a:effectLst/>
                <a:latin typeface="Arial" panose="020B0604020202020204" pitchFamily="34" charset="0"/>
              </a:rPr>
              <a:t>: </a:t>
            </a:r>
            <a:r>
              <a:rPr lang="en-GB" b="0" i="1" dirty="0" err="1">
                <a:solidFill>
                  <a:srgbClr val="EAECF0"/>
                </a:solidFill>
                <a:effectLst/>
                <a:latin typeface="Arial" panose="020B0604020202020204" pitchFamily="34" charset="0"/>
              </a:rPr>
              <a:t>Schachtürke</a:t>
            </a:r>
            <a:r>
              <a:rPr lang="en-GB" b="0" i="0" dirty="0">
                <a:solidFill>
                  <a:srgbClr val="EAECF0"/>
                </a:solidFill>
                <a:effectLst/>
                <a:latin typeface="Arial" panose="020B0604020202020204" pitchFamily="34" charset="0"/>
              </a:rPr>
              <a:t>, </a:t>
            </a:r>
            <a:r>
              <a:rPr lang="en-GB" dirty="0"/>
              <a:t>lit.</a:t>
            </a:r>
            <a:r>
              <a:rPr lang="en-GB" b="0" i="0" dirty="0">
                <a:solidFill>
                  <a:srgbClr val="EAECF0"/>
                </a:solidFill>
                <a:effectLst/>
                <a:latin typeface="Arial" panose="020B0604020202020204" pitchFamily="34" charset="0"/>
              </a:rPr>
              <a:t> 'chess Turk'; </a:t>
            </a:r>
            <a:r>
              <a:rPr lang="en-GB" b="0" i="0" u="none" strike="noStrike" dirty="0">
                <a:effectLst/>
                <a:latin typeface="Arial" panose="020B0604020202020204" pitchFamily="34" charset="0"/>
                <a:hlinkClick r:id="rId4" tooltip="Hungarian language"/>
              </a:rPr>
              <a:t>Hungarian</a:t>
            </a:r>
            <a:r>
              <a:rPr lang="en-GB" b="0" i="0" dirty="0">
                <a:solidFill>
                  <a:srgbClr val="EAECF0"/>
                </a:solidFill>
                <a:effectLst/>
                <a:latin typeface="Arial" panose="020B0604020202020204" pitchFamily="34" charset="0"/>
              </a:rPr>
              <a:t>: </a:t>
            </a:r>
            <a:r>
              <a:rPr lang="en-GB" b="0" i="1" dirty="0">
                <a:solidFill>
                  <a:srgbClr val="EAECF0"/>
                </a:solidFill>
                <a:effectLst/>
                <a:latin typeface="Arial" panose="020B0604020202020204" pitchFamily="34" charset="0"/>
              </a:rPr>
              <a:t>A </a:t>
            </a:r>
            <a:r>
              <a:rPr lang="en-GB" b="0" i="1" dirty="0" err="1">
                <a:solidFill>
                  <a:srgbClr val="EAECF0"/>
                </a:solidFill>
                <a:effectLst/>
                <a:latin typeface="Arial" panose="020B0604020202020204" pitchFamily="34" charset="0"/>
              </a:rPr>
              <a:t>Török</a:t>
            </a:r>
            <a:r>
              <a:rPr lang="en-GB" b="0" i="0" dirty="0">
                <a:solidFill>
                  <a:srgbClr val="EAECF0"/>
                </a:solidFill>
                <a:effectLst/>
                <a:latin typeface="Arial" panose="020B0604020202020204" pitchFamily="34" charset="0"/>
              </a:rPr>
              <a:t>), or simply </a:t>
            </a:r>
            <a:r>
              <a:rPr lang="en-GB" b="1" i="0" dirty="0">
                <a:solidFill>
                  <a:srgbClr val="EAECF0"/>
                </a:solidFill>
                <a:effectLst/>
                <a:latin typeface="Arial" panose="020B0604020202020204" pitchFamily="34" charset="0"/>
              </a:rPr>
              <a:t>The Turk</a:t>
            </a:r>
            <a:r>
              <a:rPr lang="en-GB" b="0" i="0" dirty="0">
                <a:solidFill>
                  <a:srgbClr val="EAECF0"/>
                </a:solidFill>
                <a:effectLst/>
                <a:latin typeface="Arial" panose="020B0604020202020204" pitchFamily="34" charset="0"/>
              </a:rPr>
              <a:t>, was a fraudulent </a:t>
            </a:r>
            <a:r>
              <a:rPr lang="en-GB" b="0" i="0" u="none" strike="noStrike" dirty="0">
                <a:effectLst/>
                <a:latin typeface="Arial" panose="020B0604020202020204" pitchFamily="34" charset="0"/>
                <a:hlinkClick r:id="rId5" tooltip="Chess"/>
              </a:rPr>
              <a:t>chess</a:t>
            </a:r>
            <a:r>
              <a:rPr lang="en-GB" b="0" i="0" dirty="0">
                <a:solidFill>
                  <a:srgbClr val="EAECF0"/>
                </a:solidFill>
                <a:effectLst/>
                <a:latin typeface="Arial" panose="020B0604020202020204" pitchFamily="34" charset="0"/>
              </a:rPr>
              <a:t>-playing </a:t>
            </a:r>
            <a:r>
              <a:rPr lang="en-GB" b="0" i="0" u="none" strike="noStrike" dirty="0">
                <a:effectLst/>
                <a:latin typeface="Arial" panose="020B0604020202020204" pitchFamily="34" charset="0"/>
                <a:hlinkClick r:id="rId6" tooltip="Chess engine"/>
              </a:rPr>
              <a:t>machine</a:t>
            </a:r>
            <a:r>
              <a:rPr lang="en-GB" b="0" i="0" dirty="0">
                <a:solidFill>
                  <a:srgbClr val="EAECF0"/>
                </a:solidFill>
                <a:effectLst/>
                <a:latin typeface="Arial" panose="020B0604020202020204" pitchFamily="34" charset="0"/>
              </a:rPr>
              <a:t> constructed in 1770, which </a:t>
            </a:r>
            <a:r>
              <a:rPr lang="en-GB" b="0" i="0" dirty="0" err="1">
                <a:solidFill>
                  <a:srgbClr val="EAECF0"/>
                </a:solidFill>
                <a:effectLst/>
                <a:latin typeface="Arial" panose="020B0604020202020204" pitchFamily="34" charset="0"/>
              </a:rPr>
              <a:t>appea</a:t>
            </a:r>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15</a:t>
            </a:fld>
            <a:endParaRPr lang="en-US"/>
          </a:p>
        </p:txBody>
      </p:sp>
    </p:spTree>
    <p:extLst>
      <p:ext uri="{BB962C8B-B14F-4D97-AF65-F5344CB8AC3E}">
        <p14:creationId xmlns:p14="http://schemas.microsoft.com/office/powerpoint/2010/main" val="151560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71cbe28c55_0_5:notes"/>
          <p:cNvSpPr txBox="1">
            <a:spLocks noGrp="1"/>
          </p:cNvSpPr>
          <p:nvPr>
            <p:ph type="body" idx="1"/>
          </p:nvPr>
        </p:nvSpPr>
        <p:spPr>
          <a:xfrm>
            <a:off x="1201737" y="4784725"/>
            <a:ext cx="5372100" cy="3862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88" name="Google Shape;88;g71cbe28c55_0_5:notes"/>
          <p:cNvSpPr>
            <a:spLocks noGrp="1" noRot="1" noChangeAspect="1"/>
          </p:cNvSpPr>
          <p:nvPr>
            <p:ph type="sldImg" idx="2"/>
          </p:nvPr>
        </p:nvSpPr>
        <p:spPr>
          <a:xfrm>
            <a:off x="1349375" y="965200"/>
            <a:ext cx="5070600" cy="34797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601351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1:notes"/>
          <p:cNvSpPr txBox="1">
            <a:spLocks noGrp="1"/>
          </p:cNvSpPr>
          <p:nvPr>
            <p:ph type="body" idx="1"/>
          </p:nvPr>
        </p:nvSpPr>
        <p:spPr>
          <a:xfrm>
            <a:off x="1201737" y="4784725"/>
            <a:ext cx="5372100" cy="386238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95" name="Google Shape;95;p11:notes"/>
          <p:cNvSpPr>
            <a:spLocks noGrp="1" noRot="1" noChangeAspect="1"/>
          </p:cNvSpPr>
          <p:nvPr>
            <p:ph type="sldImg" idx="2"/>
          </p:nvPr>
        </p:nvSpPr>
        <p:spPr>
          <a:xfrm>
            <a:off x="1349375" y="965200"/>
            <a:ext cx="5070475" cy="3479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644748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f785487e1_0_0: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11" name="Google Shape;111;g7f785487e1_0_0: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648814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f785487e1_0_4: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17" name="Google Shape;117;g7f785487e1_0_4: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24006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c4c245c6f_0_0: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28" name="Google Shape;128;g10c4c245c6f_0_0: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23986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c4c245c6f_0_17: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simulators</a:t>
            </a:r>
            <a:endParaRPr/>
          </a:p>
        </p:txBody>
      </p:sp>
      <p:sp>
        <p:nvSpPr>
          <p:cNvPr id="145" name="Google Shape;145;g10c4c245c6f_0_17: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204839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DE65-87BA-F9ED-D757-44E6F01FE7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A3A4107-4BAA-6B05-A871-FD281074A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41D3ABD-236B-E244-82CD-506B350F9C34}"/>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5" name="Footer Placeholder 4">
            <a:extLst>
              <a:ext uri="{FF2B5EF4-FFF2-40B4-BE49-F238E27FC236}">
                <a16:creationId xmlns:a16="http://schemas.microsoft.com/office/drawing/2014/main" id="{DFE49C61-D314-8C27-D3CF-A398AE0E6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E2291-740F-21E2-BA6F-279F36027E58}"/>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60691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518B-D4A8-2896-6E08-AA6F0A1EE0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8117F58-F6ED-5C95-278D-79BDEB6C036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997010-3DAF-70FE-15E4-BEE6C4FCD77F}"/>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5" name="Footer Placeholder 4">
            <a:extLst>
              <a:ext uri="{FF2B5EF4-FFF2-40B4-BE49-F238E27FC236}">
                <a16:creationId xmlns:a16="http://schemas.microsoft.com/office/drawing/2014/main" id="{1A826582-A449-95B6-719F-9AD6E8DC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8838E-F263-3984-A22B-772C0BAADB3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159377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3B9083-84D4-EE38-EF3D-187F839DED5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C9AD97-209D-A315-02CB-E422CFC1F8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498875-FC0C-A18B-9AE0-63CDD358699F}"/>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5" name="Footer Placeholder 4">
            <a:extLst>
              <a:ext uri="{FF2B5EF4-FFF2-40B4-BE49-F238E27FC236}">
                <a16:creationId xmlns:a16="http://schemas.microsoft.com/office/drawing/2014/main" id="{2ADFE2C6-E963-3000-6D2F-D3DB22A7B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B3603-98DB-16A8-F773-AA087071E238}"/>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2576098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4BD3-B7BF-3ED0-2136-D069012BC6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4FB7AD-F9E5-246F-1324-5B1B5B10997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7CC49A-738D-4F86-245B-6CE51C2C304E}"/>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5" name="Footer Placeholder 4">
            <a:extLst>
              <a:ext uri="{FF2B5EF4-FFF2-40B4-BE49-F238E27FC236}">
                <a16:creationId xmlns:a16="http://schemas.microsoft.com/office/drawing/2014/main" id="{462364F3-C769-05D2-73AF-FC6CCF183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18273-E446-4476-D980-0B2FF8BCD4CE}"/>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223238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4FEC-296C-1927-457B-7BF6261A1C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6ABAE9F-0D89-7365-2612-070A268EC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C5B5832-199E-4FF4-1DD3-AC8D07ADE45C}"/>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5" name="Footer Placeholder 4">
            <a:extLst>
              <a:ext uri="{FF2B5EF4-FFF2-40B4-BE49-F238E27FC236}">
                <a16:creationId xmlns:a16="http://schemas.microsoft.com/office/drawing/2014/main" id="{AAFEE818-BC18-3375-411A-9EE94A1D2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0FC9F-4E5E-D429-414E-1E3D1E784F8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15372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648F-2284-7D58-F0E9-5F4BB626BCC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55C9FC-F81C-6FBE-AACE-56187FD926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B0A9AD-929E-EC93-21EB-05EA841488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7D232EF-8D44-169A-793D-CEF025A819F3}"/>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6" name="Footer Placeholder 5">
            <a:extLst>
              <a:ext uri="{FF2B5EF4-FFF2-40B4-BE49-F238E27FC236}">
                <a16:creationId xmlns:a16="http://schemas.microsoft.com/office/drawing/2014/main" id="{B65A6FB9-0EE7-02DD-851F-8F6ADBE9F1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EE30FE-ED7F-9116-DAA8-AF065DAD391C}"/>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01733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DC3D-2111-88FD-A33A-8CF772933C3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712286B-C093-DCB2-211B-7CA0546ED1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3956F47-143E-7A16-6937-57F2DD37106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A75EA9-E9E5-6359-ABD1-862DDD17DF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47AF8-0827-B2EF-8D77-072FB9C9AD9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B353A91-198F-FA2F-3168-5277B18646DE}"/>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8" name="Footer Placeholder 7">
            <a:extLst>
              <a:ext uri="{FF2B5EF4-FFF2-40B4-BE49-F238E27FC236}">
                <a16:creationId xmlns:a16="http://schemas.microsoft.com/office/drawing/2014/main" id="{DB6BB698-A745-AD7E-2E5B-FD087061B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ADE2EB-8879-E3BA-CACA-858DD385D3A2}"/>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5574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5D0F-E732-9416-1AD0-DEE734758C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A73E3B-EBA7-1011-1B64-0744DA229239}"/>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4" name="Footer Placeholder 3">
            <a:extLst>
              <a:ext uri="{FF2B5EF4-FFF2-40B4-BE49-F238E27FC236}">
                <a16:creationId xmlns:a16="http://schemas.microsoft.com/office/drawing/2014/main" id="{8D68B55E-DEBA-C47E-86CE-912ABD590B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2C682D-996D-8FE4-57E2-A7176F2B0AA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4042178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418835-7915-2C49-AD96-90654B88717B}"/>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3" name="Footer Placeholder 2">
            <a:extLst>
              <a:ext uri="{FF2B5EF4-FFF2-40B4-BE49-F238E27FC236}">
                <a16:creationId xmlns:a16="http://schemas.microsoft.com/office/drawing/2014/main" id="{5F58BAE7-3716-1D79-D655-17D3C24486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4B8855-D011-92C7-A28A-22689032886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655610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AD70-1E27-40FC-E84F-C478464B07A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1C6C36-272E-A87B-144A-DDA8B0D8A2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B632673-D52E-8A4C-6D24-A3768DA2B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BDF034-F4FB-3C8C-BF42-2B6987A1328B}"/>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6" name="Footer Placeholder 5">
            <a:extLst>
              <a:ext uri="{FF2B5EF4-FFF2-40B4-BE49-F238E27FC236}">
                <a16:creationId xmlns:a16="http://schemas.microsoft.com/office/drawing/2014/main" id="{83C604B4-6CAF-AFB4-BCE0-EE9AA726B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31C42-A81C-969B-C2AA-6468EFD80B44}"/>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1646744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A1FF-EF04-C576-AB41-15AC876BF1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E552C2E-253B-ACCF-5C19-21F40EB6BD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E78E33-A5AD-F93C-FE18-AE7B34340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1B51E1-E5E6-5A82-3D9A-79931560C435}"/>
              </a:ext>
            </a:extLst>
          </p:cNvPr>
          <p:cNvSpPr>
            <a:spLocks noGrp="1"/>
          </p:cNvSpPr>
          <p:nvPr>
            <p:ph type="dt" sz="half" idx="10"/>
          </p:nvPr>
        </p:nvSpPr>
        <p:spPr/>
        <p:txBody>
          <a:bodyPr/>
          <a:lstStyle/>
          <a:p>
            <a:fld id="{0F40C55B-606D-A443-9CAD-31343239AFAC}" type="datetimeFigureOut">
              <a:rPr lang="en-US" smtClean="0"/>
              <a:t>8/11/24</a:t>
            </a:fld>
            <a:endParaRPr lang="en-US"/>
          </a:p>
        </p:txBody>
      </p:sp>
      <p:sp>
        <p:nvSpPr>
          <p:cNvPr id="6" name="Footer Placeholder 5">
            <a:extLst>
              <a:ext uri="{FF2B5EF4-FFF2-40B4-BE49-F238E27FC236}">
                <a16:creationId xmlns:a16="http://schemas.microsoft.com/office/drawing/2014/main" id="{1B7F8A87-872E-2A3D-C0A4-F7E70B0E23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7A454-D79D-2FE8-6CC9-7D68010C50DB}"/>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28276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69CDD-C22E-23C1-79A4-8E634F23D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6E0CF9-7705-A3B8-9A85-0D1255B3B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24BBBE-5BD9-C232-12B0-E596B7D50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0C55B-606D-A443-9CAD-31343239AFAC}" type="datetimeFigureOut">
              <a:rPr lang="en-US" smtClean="0"/>
              <a:t>8/11/24</a:t>
            </a:fld>
            <a:endParaRPr lang="en-US"/>
          </a:p>
        </p:txBody>
      </p:sp>
      <p:sp>
        <p:nvSpPr>
          <p:cNvPr id="5" name="Footer Placeholder 4">
            <a:extLst>
              <a:ext uri="{FF2B5EF4-FFF2-40B4-BE49-F238E27FC236}">
                <a16:creationId xmlns:a16="http://schemas.microsoft.com/office/drawing/2014/main" id="{6DD21CB4-2077-5E11-EF66-A18FEA309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78B103-49B2-FD4F-91B7-F27A8EF4D1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EB4174-86B5-854A-9AD4-2201738575CE}" type="slidenum">
              <a:rPr lang="en-US" smtClean="0"/>
              <a:t>‹#›</a:t>
            </a:fld>
            <a:endParaRPr lang="en-US"/>
          </a:p>
        </p:txBody>
      </p:sp>
    </p:spTree>
    <p:extLst>
      <p:ext uri="{BB962C8B-B14F-4D97-AF65-F5344CB8AC3E}">
        <p14:creationId xmlns:p14="http://schemas.microsoft.com/office/powerpoint/2010/main" val="2564316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6.xml"/><Relationship Id="rId1" Type="http://schemas.openxmlformats.org/officeDocument/2006/relationships/video" Target="https://www.youtube.com/embed/Jq_P1dNZvdY?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6.xml"/><Relationship Id="rId1" Type="http://schemas.openxmlformats.org/officeDocument/2006/relationships/video" Target="https://www.youtube.com/embed/4SMdjh5QR1g?feature=oembed"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D9C5-4F50-EAD8-F615-54880F5E0E74}"/>
              </a:ext>
            </a:extLst>
          </p:cNvPr>
          <p:cNvSpPr>
            <a:spLocks noGrp="1"/>
          </p:cNvSpPr>
          <p:nvPr>
            <p:ph type="ctrTitle"/>
          </p:nvPr>
        </p:nvSpPr>
        <p:spPr>
          <a:xfrm>
            <a:off x="838200" y="916948"/>
            <a:ext cx="5797883" cy="2667000"/>
          </a:xfrm>
        </p:spPr>
        <p:txBody>
          <a:bodyPr anchor="b">
            <a:normAutofit fontScale="90000"/>
          </a:bodyPr>
          <a:lstStyle/>
          <a:p>
            <a:pPr algn="l"/>
            <a:r>
              <a:rPr lang="en-US" dirty="0">
                <a:solidFill>
                  <a:schemeClr val="tx2"/>
                </a:solidFill>
              </a:rPr>
              <a:t>Artificial Intelligence: Benefits, challenges and risks</a:t>
            </a:r>
          </a:p>
        </p:txBody>
      </p:sp>
      <p:sp>
        <p:nvSpPr>
          <p:cNvPr id="3" name="Subtitle 2">
            <a:extLst>
              <a:ext uri="{FF2B5EF4-FFF2-40B4-BE49-F238E27FC236}">
                <a16:creationId xmlns:a16="http://schemas.microsoft.com/office/drawing/2014/main" id="{F46E1E24-934A-FD5F-B57F-714578F4574E}"/>
              </a:ext>
            </a:extLst>
          </p:cNvPr>
          <p:cNvSpPr>
            <a:spLocks noGrp="1"/>
          </p:cNvSpPr>
          <p:nvPr>
            <p:ph type="subTitle" idx="1"/>
          </p:nvPr>
        </p:nvSpPr>
        <p:spPr>
          <a:xfrm>
            <a:off x="838200" y="3812547"/>
            <a:ext cx="5797882" cy="1785690"/>
          </a:xfrm>
        </p:spPr>
        <p:txBody>
          <a:bodyPr anchor="t">
            <a:normAutofit/>
          </a:bodyPr>
          <a:lstStyle/>
          <a:p>
            <a:pPr algn="l"/>
            <a:r>
              <a:rPr lang="en-US" sz="2200" dirty="0">
                <a:solidFill>
                  <a:schemeClr val="tx2"/>
                </a:solidFill>
              </a:rPr>
              <a:t>Soumya Banerjee</a:t>
            </a:r>
          </a:p>
          <a:p>
            <a:pPr algn="l"/>
            <a:r>
              <a:rPr lang="en-US" sz="2200" dirty="0">
                <a:solidFill>
                  <a:schemeClr val="tx2"/>
                </a:solidFill>
              </a:rPr>
              <a:t>University of Cambridge</a:t>
            </a:r>
          </a:p>
        </p:txBody>
      </p:sp>
      <p:pic>
        <p:nvPicPr>
          <p:cNvPr id="4" name="Picture 3" descr="Coloured pencils inside a pencil holder which is on top of a wood table">
            <a:extLst>
              <a:ext uri="{FF2B5EF4-FFF2-40B4-BE49-F238E27FC236}">
                <a16:creationId xmlns:a16="http://schemas.microsoft.com/office/drawing/2014/main" id="{7F228407-C2D7-1E23-9A04-EFDCF01A2842}"/>
              </a:ext>
            </a:extLst>
          </p:cNvPr>
          <p:cNvPicPr>
            <a:picLocks noChangeAspect="1"/>
          </p:cNvPicPr>
          <p:nvPr/>
        </p:nvPicPr>
        <p:blipFill>
          <a:blip r:embed="rId2"/>
          <a:srcRect l="41042"/>
          <a:stretch/>
        </p:blipFill>
        <p:spPr>
          <a:xfrm>
            <a:off x="7162800" y="10"/>
            <a:ext cx="5029200" cy="5693802"/>
          </a:xfrm>
          <a:prstGeom prst="rect">
            <a:avLst/>
          </a:prstGeom>
        </p:spPr>
      </p:pic>
    </p:spTree>
    <p:extLst>
      <p:ext uri="{BB962C8B-B14F-4D97-AF65-F5344CB8AC3E}">
        <p14:creationId xmlns:p14="http://schemas.microsoft.com/office/powerpoint/2010/main" val="3115751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Risks of AI</a:t>
            </a:r>
            <a:endParaRPr dirty="0"/>
          </a:p>
        </p:txBody>
      </p:sp>
      <p:sp>
        <p:nvSpPr>
          <p:cNvPr id="3" name="TextBox 2">
            <a:extLst>
              <a:ext uri="{FF2B5EF4-FFF2-40B4-BE49-F238E27FC236}">
                <a16:creationId xmlns:a16="http://schemas.microsoft.com/office/drawing/2014/main" id="{1187AE8B-038F-E623-6145-3E56F0C15C2A}"/>
              </a:ext>
            </a:extLst>
          </p:cNvPr>
          <p:cNvSpPr txBox="1"/>
          <p:nvPr/>
        </p:nvSpPr>
        <p:spPr>
          <a:xfrm>
            <a:off x="1365956" y="1952978"/>
            <a:ext cx="7247466" cy="3139321"/>
          </a:xfrm>
          <a:prstGeom prst="rect">
            <a:avLst/>
          </a:prstGeom>
          <a:noFill/>
        </p:spPr>
        <p:txBody>
          <a:bodyPr wrap="square" rtlCol="0">
            <a:spAutoFit/>
          </a:bodyPr>
          <a:lstStyle/>
          <a:p>
            <a:pPr marL="285750" indent="-285750">
              <a:buFont typeface="Arial" panose="020B0604020202020204" pitchFamily="34" charset="0"/>
              <a:buChar char="•"/>
            </a:pPr>
            <a:r>
              <a:rPr lang="en-GB" dirty="0"/>
              <a:t>Ethical considerations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Bias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Data privacy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Impact on jobs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Systemic effects on our planet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Risk of </a:t>
            </a:r>
            <a:r>
              <a:rPr lang="en-GB" i="1" dirty="0"/>
              <a:t>anthropomorphizing</a:t>
            </a:r>
            <a:endParaRPr lang="en-US" i="1" dirty="0"/>
          </a:p>
        </p:txBody>
      </p:sp>
    </p:spTree>
    <p:extLst>
      <p:ext uri="{BB962C8B-B14F-4D97-AF65-F5344CB8AC3E}">
        <p14:creationId xmlns:p14="http://schemas.microsoft.com/office/powerpoint/2010/main" val="1322475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diagram&#10;&#10;Description automatically generated">
            <a:extLst>
              <a:ext uri="{FF2B5EF4-FFF2-40B4-BE49-F238E27FC236}">
                <a16:creationId xmlns:a16="http://schemas.microsoft.com/office/drawing/2014/main" id="{EDA70CDC-AC15-34CE-9E53-A49DBDB6BF9F}"/>
              </a:ext>
            </a:extLst>
          </p:cNvPr>
          <p:cNvPicPr>
            <a:picLocks noChangeAspect="1"/>
          </p:cNvPicPr>
          <p:nvPr/>
        </p:nvPicPr>
        <p:blipFill>
          <a:blip r:embed="rId2">
            <a:alphaModFix/>
          </a:blip>
          <a:srcRect t="6269"/>
          <a:stretch/>
        </p:blipFill>
        <p:spPr>
          <a:xfrm>
            <a:off x="20" y="1376"/>
            <a:ext cx="12191980" cy="6856624"/>
          </a:xfrm>
          <a:prstGeom prst="rect">
            <a:avLst/>
          </a:prstGeom>
        </p:spPr>
      </p:pic>
      <p:sp>
        <p:nvSpPr>
          <p:cNvPr id="2" name="Title 1"/>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a:solidFill>
                  <a:srgbClr val="FFFFFF"/>
                </a:solidFill>
              </a:rPr>
              <a:t>Other AI risks</a:t>
            </a:r>
          </a:p>
        </p:txBody>
      </p:sp>
    </p:spTree>
    <p:extLst>
      <p:ext uri="{BB962C8B-B14F-4D97-AF65-F5344CB8AC3E}">
        <p14:creationId xmlns:p14="http://schemas.microsoft.com/office/powerpoint/2010/main" val="240496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tua citofonica">
            <a:extLst>
              <a:ext uri="{FF2B5EF4-FFF2-40B4-BE49-F238E27FC236}">
                <a16:creationId xmlns:a16="http://schemas.microsoft.com/office/drawing/2014/main" id="{E03176FC-4670-0577-3A0E-224452847D4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t="13569" b="3727"/>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a:solidFill>
                  <a:srgbClr val="FFFFFF"/>
                </a:solidFill>
              </a:rPr>
              <a:t>Other AI risks</a:t>
            </a:r>
          </a:p>
        </p:txBody>
      </p:sp>
    </p:spTree>
    <p:extLst>
      <p:ext uri="{BB962C8B-B14F-4D97-AF65-F5344CB8AC3E}">
        <p14:creationId xmlns:p14="http://schemas.microsoft.com/office/powerpoint/2010/main" val="326264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undefined">
            <a:extLst>
              <a:ext uri="{FF2B5EF4-FFF2-40B4-BE49-F238E27FC236}">
                <a16:creationId xmlns:a16="http://schemas.microsoft.com/office/drawing/2014/main" id="{9EFEF86C-1F1B-9058-18B3-0BB45B1AB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0"/>
            <a:ext cx="6894513"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a:hlinkClick r:id="" action="ppaction://media"/>
            <a:extLst>
              <a:ext uri="{FF2B5EF4-FFF2-40B4-BE49-F238E27FC236}">
                <a16:creationId xmlns:a16="http://schemas.microsoft.com/office/drawing/2014/main" id="{AD5C9B2B-08F9-D2EB-72F7-7F7E4407BB16}"/>
              </a:ext>
            </a:extLst>
          </p:cNvPr>
          <p:cNvPicPr>
            <a:picLocks noRot="1" noChangeAspect="1"/>
          </p:cNvPicPr>
          <p:nvPr>
            <a:videoFile r:link="rId1"/>
          </p:nvPr>
        </p:nvPicPr>
        <p:blipFill>
          <a:blip r:embed="rId3"/>
          <a:stretch>
            <a:fillRect/>
          </a:stretch>
        </p:blipFill>
        <p:spPr>
          <a:xfrm>
            <a:off x="600075" y="323802"/>
            <a:ext cx="10958513" cy="6191560"/>
          </a:xfrm>
          <a:prstGeom prst="rect">
            <a:avLst/>
          </a:prstGeom>
        </p:spPr>
      </p:pic>
    </p:spTree>
    <p:extLst>
      <p:ext uri="{BB962C8B-B14F-4D97-AF65-F5344CB8AC3E}">
        <p14:creationId xmlns:p14="http://schemas.microsoft.com/office/powerpoint/2010/main" val="139719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undefined">
            <a:extLst>
              <a:ext uri="{FF2B5EF4-FFF2-40B4-BE49-F238E27FC236}">
                <a16:creationId xmlns:a16="http://schemas.microsoft.com/office/drawing/2014/main" id="{ED773583-E50C-6144-A7E2-8E6A55F3B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7950"/>
            <a:ext cx="7620000" cy="664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10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E7C4FAF2-9AD0-A395-0BB8-D8513EB5A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038" y="0"/>
            <a:ext cx="7527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9771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An illusion?</a:t>
            </a:r>
            <a:endParaRPr dirty="0"/>
          </a:p>
        </p:txBody>
      </p:sp>
      <p:pic>
        <p:nvPicPr>
          <p:cNvPr id="4" name="Picture 3" descr="A black and white text on a black background&#10;&#10;Description automatically generated">
            <a:extLst>
              <a:ext uri="{FF2B5EF4-FFF2-40B4-BE49-F238E27FC236}">
                <a16:creationId xmlns:a16="http://schemas.microsoft.com/office/drawing/2014/main" id="{7C44AFD6-DFB0-AF8C-4AEC-34AE7275ED23}"/>
              </a:ext>
            </a:extLst>
          </p:cNvPr>
          <p:cNvPicPr>
            <a:picLocks noChangeAspect="1"/>
          </p:cNvPicPr>
          <p:nvPr/>
        </p:nvPicPr>
        <p:blipFill>
          <a:blip r:embed="rId2"/>
          <a:stretch>
            <a:fillRect/>
          </a:stretch>
        </p:blipFill>
        <p:spPr>
          <a:xfrm>
            <a:off x="171454" y="1686234"/>
            <a:ext cx="11874072" cy="4257369"/>
          </a:xfrm>
          <a:prstGeom prst="rect">
            <a:avLst/>
          </a:prstGeom>
        </p:spPr>
      </p:pic>
      <p:sp>
        <p:nvSpPr>
          <p:cNvPr id="3" name="TextBox 2">
            <a:extLst>
              <a:ext uri="{FF2B5EF4-FFF2-40B4-BE49-F238E27FC236}">
                <a16:creationId xmlns:a16="http://schemas.microsoft.com/office/drawing/2014/main" id="{A223C99A-4285-61EC-EB3E-F290FC0FEFC3}"/>
              </a:ext>
            </a:extLst>
          </p:cNvPr>
          <p:cNvSpPr txBox="1"/>
          <p:nvPr/>
        </p:nvSpPr>
        <p:spPr>
          <a:xfrm>
            <a:off x="8758238" y="6429375"/>
            <a:ext cx="2023824" cy="369332"/>
          </a:xfrm>
          <a:prstGeom prst="rect">
            <a:avLst/>
          </a:prstGeom>
          <a:noFill/>
        </p:spPr>
        <p:txBody>
          <a:bodyPr wrap="none" rtlCol="0">
            <a:spAutoFit/>
          </a:bodyPr>
          <a:lstStyle/>
          <a:p>
            <a:r>
              <a:rPr lang="en-US" dirty="0"/>
              <a:t>Answer by </a:t>
            </a:r>
            <a:r>
              <a:rPr lang="en-US" dirty="0" err="1"/>
              <a:t>ChatGPT</a:t>
            </a:r>
            <a:endParaRPr lang="en-US" dirty="0"/>
          </a:p>
        </p:txBody>
      </p:sp>
    </p:spTree>
    <p:extLst>
      <p:ext uri="{BB962C8B-B14F-4D97-AF65-F5344CB8AC3E}">
        <p14:creationId xmlns:p14="http://schemas.microsoft.com/office/powerpoint/2010/main" val="1123566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F32B4B-2C52-EC1C-6498-C5B319E1BE73}"/>
              </a:ext>
            </a:extLst>
          </p:cNvPr>
          <p:cNvSpPr>
            <a:spLocks noGrp="1"/>
          </p:cNvSpPr>
          <p:nvPr>
            <p:ph type="title"/>
          </p:nvPr>
        </p:nvSpPr>
        <p:spPr/>
        <p:txBody>
          <a:bodyPr/>
          <a:lstStyle/>
          <a:p>
            <a:r>
              <a:rPr lang="en-US" dirty="0"/>
              <a:t>The first vending machine</a:t>
            </a:r>
          </a:p>
        </p:txBody>
      </p:sp>
    </p:spTree>
    <p:extLst>
      <p:ext uri="{BB962C8B-B14F-4D97-AF65-F5344CB8AC3E}">
        <p14:creationId xmlns:p14="http://schemas.microsoft.com/office/powerpoint/2010/main" val="1213397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6F32B4B-2C52-EC1C-6498-C5B319E1BE73}"/>
              </a:ext>
            </a:extLst>
          </p:cNvPr>
          <p:cNvSpPr>
            <a:spLocks noGrp="1"/>
          </p:cNvSpPr>
          <p:nvPr>
            <p:ph type="title"/>
          </p:nvPr>
        </p:nvSpPr>
        <p:spPr>
          <a:xfrm>
            <a:off x="838200" y="184805"/>
            <a:ext cx="10515600" cy="1505883"/>
          </a:xfrm>
        </p:spPr>
        <p:txBody>
          <a:bodyPr anchor="ctr">
            <a:normAutofit/>
          </a:bodyPr>
          <a:lstStyle/>
          <a:p>
            <a:r>
              <a:rPr lang="en-US" sz="5200"/>
              <a:t>The first vending machine</a:t>
            </a:r>
          </a:p>
        </p:txBody>
      </p:sp>
      <p:pic>
        <p:nvPicPr>
          <p:cNvPr id="2" name="Online Media 1" descr="Did Heron Invent the First Vending Machine Over 2000 Years Ago?">
            <a:hlinkClick r:id="" action="ppaction://media"/>
            <a:extLst>
              <a:ext uri="{FF2B5EF4-FFF2-40B4-BE49-F238E27FC236}">
                <a16:creationId xmlns:a16="http://schemas.microsoft.com/office/drawing/2014/main" id="{40078826-DBD0-9F8E-38A9-4A89B582EC95}"/>
              </a:ext>
            </a:extLst>
          </p:cNvPr>
          <p:cNvPicPr>
            <a:picLocks noRot="1" noChangeAspect="1"/>
          </p:cNvPicPr>
          <p:nvPr>
            <a:videoFile r:link="rId1"/>
          </p:nvPr>
        </p:nvPicPr>
        <p:blipFill>
          <a:blip r:embed="rId3"/>
          <a:stretch>
            <a:fillRect/>
          </a:stretch>
        </p:blipFill>
        <p:spPr>
          <a:xfrm>
            <a:off x="1171575" y="1289140"/>
            <a:ext cx="9715500" cy="5489258"/>
          </a:xfrm>
          <a:prstGeom prst="rect">
            <a:avLst/>
          </a:prstGeom>
        </p:spPr>
      </p:pic>
    </p:spTree>
    <p:extLst>
      <p:ext uri="{BB962C8B-B14F-4D97-AF65-F5344CB8AC3E}">
        <p14:creationId xmlns:p14="http://schemas.microsoft.com/office/powerpoint/2010/main" val="340110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Mimicking nature</a:t>
            </a:r>
            <a:endParaRPr dirty="0"/>
          </a:p>
        </p:txBody>
      </p:sp>
      <p:pic>
        <p:nvPicPr>
          <p:cNvPr id="3076" name="Picture 4" descr="undefined">
            <a:extLst>
              <a:ext uri="{FF2B5EF4-FFF2-40B4-BE49-F238E27FC236}">
                <a16:creationId xmlns:a16="http://schemas.microsoft.com/office/drawing/2014/main" id="{19B9F3AA-B70A-99D0-7E78-AD4C372D6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1463680"/>
            <a:ext cx="7073900" cy="513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Video 10" descr="Overhead Projector">
            <a:extLst>
              <a:ext uri="{FF2B5EF4-FFF2-40B4-BE49-F238E27FC236}">
                <a16:creationId xmlns:a16="http://schemas.microsoft.com/office/drawing/2014/main" id="{39415A06-0E77-1852-DEF5-2D350DE36D4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17" name="Rectangle 1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6F32B4B-2C52-EC1C-6498-C5B319E1BE7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Any sufficiently advanced technology is indistinguishable from magic</a:t>
            </a:r>
          </a:p>
        </p:txBody>
      </p:sp>
    </p:spTree>
    <p:extLst>
      <p:ext uri="{BB962C8B-B14F-4D97-AF65-F5344CB8AC3E}">
        <p14:creationId xmlns:p14="http://schemas.microsoft.com/office/powerpoint/2010/main" val="120629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Magic?</a:t>
            </a:r>
            <a:endParaRPr dirty="0"/>
          </a:p>
        </p:txBody>
      </p:sp>
      <p:sp>
        <p:nvSpPr>
          <p:cNvPr id="6" name="TextBox 5">
            <a:extLst>
              <a:ext uri="{FF2B5EF4-FFF2-40B4-BE49-F238E27FC236}">
                <a16:creationId xmlns:a16="http://schemas.microsoft.com/office/drawing/2014/main" id="{94FC51E6-BC27-C8A8-0A09-3A5A564CE0D4}"/>
              </a:ext>
            </a:extLst>
          </p:cNvPr>
          <p:cNvSpPr txBox="1"/>
          <p:nvPr/>
        </p:nvSpPr>
        <p:spPr>
          <a:xfrm>
            <a:off x="936170" y="1796143"/>
            <a:ext cx="85017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Magic is done by magicians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Magicians (AI scientists and big-tech) can get in a position of privilege and abuse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Understanding AI and opening the black-box is important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Common people also need to understand what is AI</a:t>
            </a:r>
          </a:p>
        </p:txBody>
      </p:sp>
    </p:spTree>
    <p:extLst>
      <p:ext uri="{BB962C8B-B14F-4D97-AF65-F5344CB8AC3E}">
        <p14:creationId xmlns:p14="http://schemas.microsoft.com/office/powerpoint/2010/main" val="2325082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Should not substitute people with AI</a:t>
            </a:r>
          </a:p>
        </p:txBody>
      </p:sp>
      <p:sp>
        <p:nvSpPr>
          <p:cNvPr id="3" name="TextBox 2">
            <a:extLst>
              <a:ext uri="{FF2B5EF4-FFF2-40B4-BE49-F238E27FC236}">
                <a16:creationId xmlns:a16="http://schemas.microsoft.com/office/drawing/2014/main" id="{46B1EB9B-DCB4-6E3B-2CE0-B80931F26EE4}"/>
              </a:ext>
            </a:extLst>
          </p:cNvPr>
          <p:cNvSpPr txBox="1"/>
          <p:nvPr/>
        </p:nvSpPr>
        <p:spPr>
          <a:xfrm>
            <a:off x="446315" y="2754085"/>
            <a:ext cx="827314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Fujitsu scandal</a:t>
            </a:r>
          </a:p>
          <a:p>
            <a:pPr marL="285750" indent="-285750">
              <a:buFont typeface="Arial" panose="020B0604020202020204" pitchFamily="34" charset="0"/>
              <a:buChar char="•"/>
            </a:pPr>
            <a:r>
              <a:rPr lang="en-US" dirty="0"/>
              <a:t>Prosecutions and Convictions: Based on the evidence provided by the faulty Horizon IT system, the Post Office prosecuted around 736 postmasters for theft, fraud, and false accounting. Many of these individuals were convicted, with some even serving prison sentences. </a:t>
            </a:r>
          </a:p>
          <a:p>
            <a:pPr marL="285750" indent="-285750">
              <a:buFont typeface="Arial" panose="020B0604020202020204" pitchFamily="34" charset="0"/>
              <a:buChar char="•"/>
            </a:pPr>
            <a:r>
              <a:rPr lang="en-US" dirty="0"/>
              <a:t>For years, postmasters insisted that they had not committed any crimes and that the discrepancies were due to issues with the Horizon system. </a:t>
            </a:r>
          </a:p>
          <a:p>
            <a:pPr marL="285750" indent="-285750">
              <a:buFont typeface="Arial" panose="020B0604020202020204" pitchFamily="34" charset="0"/>
              <a:buChar char="•"/>
            </a:pPr>
            <a:r>
              <a:rPr lang="en-US" dirty="0"/>
              <a:t>However, their concerns were dismissed by the Post Office, which relied on the Horizon system's data to assert their guilt.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Takeaway: Decisions should be made by people, not machines</a:t>
            </a:r>
          </a:p>
        </p:txBody>
      </p:sp>
      <p:pic>
        <p:nvPicPr>
          <p:cNvPr id="1026" name="Picture 2" descr="Why are they still getting Whitehall contracts? MPs demand Fujitsu - the IT  firm at the centre of the Post Office scandal - is blocked from new deals  as it's shown they've">
            <a:extLst>
              <a:ext uri="{FF2B5EF4-FFF2-40B4-BE49-F238E27FC236}">
                <a16:creationId xmlns:a16="http://schemas.microsoft.com/office/drawing/2014/main" id="{59343255-86EA-4D8E-3F13-CDBE6A420A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29" t="1963" r="-1769" b="-1963"/>
          <a:stretch/>
        </p:blipFill>
        <p:spPr bwMode="auto">
          <a:xfrm>
            <a:off x="9111342" y="1641475"/>
            <a:ext cx="3080657" cy="485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447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Big tech in AI: boon or curse?</a:t>
            </a:r>
          </a:p>
        </p:txBody>
      </p:sp>
      <p:sp>
        <p:nvSpPr>
          <p:cNvPr id="3" name="TextBox 2">
            <a:extLst>
              <a:ext uri="{FF2B5EF4-FFF2-40B4-BE49-F238E27FC236}">
                <a16:creationId xmlns:a16="http://schemas.microsoft.com/office/drawing/2014/main" id="{46B1EB9B-DCB4-6E3B-2CE0-B80931F26EE4}"/>
              </a:ext>
            </a:extLst>
          </p:cNvPr>
          <p:cNvSpPr txBox="1"/>
          <p:nvPr/>
        </p:nvSpPr>
        <p:spPr>
          <a:xfrm>
            <a:off x="446315" y="2754085"/>
            <a:ext cx="827314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Big tech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Creates jobs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Too much power getting concentrated in the hands of a few companies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do not want a repeat of the East India company</a:t>
            </a:r>
          </a:p>
        </p:txBody>
      </p:sp>
    </p:spTree>
    <p:extLst>
      <p:ext uri="{BB962C8B-B14F-4D97-AF65-F5344CB8AC3E}">
        <p14:creationId xmlns:p14="http://schemas.microsoft.com/office/powerpoint/2010/main" val="407188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Future Directions</a:t>
            </a:r>
          </a:p>
        </p:txBody>
      </p:sp>
      <p:sp>
        <p:nvSpPr>
          <p:cNvPr id="3" name="TextBox 2">
            <a:extLst>
              <a:ext uri="{FF2B5EF4-FFF2-40B4-BE49-F238E27FC236}">
                <a16:creationId xmlns:a16="http://schemas.microsoft.com/office/drawing/2014/main" id="{9F0F76EA-DA21-75E4-9081-103C6EB6C529}"/>
              </a:ext>
            </a:extLst>
          </p:cNvPr>
          <p:cNvSpPr txBox="1"/>
          <p:nvPr/>
        </p:nvSpPr>
        <p:spPr>
          <a:xfrm>
            <a:off x="1095022" y="2280356"/>
            <a:ext cx="5836355" cy="923330"/>
          </a:xfrm>
          <a:prstGeom prst="rect">
            <a:avLst/>
          </a:prstGeom>
          <a:noFill/>
        </p:spPr>
        <p:txBody>
          <a:bodyPr wrap="square" rtlCol="0">
            <a:spAutoFit/>
          </a:bodyPr>
          <a:lstStyle/>
          <a:p>
            <a:pPr marL="285750" indent="-285750">
              <a:buFont typeface="Arial" panose="020B0604020202020204" pitchFamily="34" charset="0"/>
              <a:buChar char="•"/>
            </a:pPr>
            <a:r>
              <a:rPr lang="en-US" dirty="0"/>
              <a:t>Explainable AI</a:t>
            </a:r>
          </a:p>
          <a:p>
            <a:endParaRPr lang="en-US" dirty="0"/>
          </a:p>
          <a:p>
            <a:pPr marL="285750" indent="-285750">
              <a:buFont typeface="Arial" panose="020B0604020202020204" pitchFamily="34" charset="0"/>
              <a:buChar char="•"/>
            </a:pPr>
            <a:r>
              <a:rPr lang="en-US" dirty="0"/>
              <a:t>Human AI collaboration</a:t>
            </a:r>
          </a:p>
        </p:txBody>
      </p:sp>
    </p:spTree>
    <p:extLst>
      <p:ext uri="{BB962C8B-B14F-4D97-AF65-F5344CB8AC3E}">
        <p14:creationId xmlns:p14="http://schemas.microsoft.com/office/powerpoint/2010/main" val="80027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j</a:t>
            </a:r>
            <a:r>
              <a:rPr dirty="0" err="1"/>
              <a:t>ourney</a:t>
            </a:r>
            <a:r>
              <a:rPr lang="en-GB" dirty="0"/>
              <a:t> and personal experiences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71cbe28c55_0_5"/>
          <p:cNvSpPr txBox="1"/>
          <p:nvPr/>
        </p:nvSpPr>
        <p:spPr>
          <a:xfrm>
            <a:off x="2076539" y="180019"/>
            <a:ext cx="7808386" cy="345636"/>
          </a:xfrm>
          <a:prstGeom prst="rect">
            <a:avLst/>
          </a:prstGeom>
          <a:noFill/>
          <a:ln>
            <a:noFill/>
          </a:ln>
        </p:spPr>
        <p:txBody>
          <a:bodyPr spcFirstLastPara="1" wrap="square" lIns="0" tIns="0" rIns="0" bIns="0" anchor="ctr" anchorCtr="0">
            <a:noAutofit/>
          </a:bodyPr>
          <a:lstStyle/>
          <a:p>
            <a:pPr>
              <a:lnSpc>
                <a:spcPct val="93000"/>
              </a:lnSpc>
              <a:buClr>
                <a:schemeClr val="dk1"/>
              </a:buClr>
              <a:buSzPts val="3000"/>
            </a:pPr>
            <a:r>
              <a:rPr lang="en-US" sz="2722" b="1" i="1">
                <a:solidFill>
                  <a:schemeClr val="dk1"/>
                </a:solidFill>
                <a:latin typeface="Arial"/>
                <a:ea typeface="Arial"/>
                <a:cs typeface="Arial"/>
                <a:sym typeface="Arial"/>
              </a:rPr>
              <a:t>      Hierarchical Bayesian models of infection</a:t>
            </a:r>
            <a:endParaRPr sz="1270">
              <a:solidFill>
                <a:srgbClr val="000000"/>
              </a:solidFill>
              <a:latin typeface="Arial"/>
              <a:ea typeface="Arial"/>
              <a:cs typeface="Arial"/>
              <a:sym typeface="Arial"/>
            </a:endParaRPr>
          </a:p>
        </p:txBody>
      </p:sp>
      <p:pic>
        <p:nvPicPr>
          <p:cNvPr id="91" name="Google Shape;91;g71cbe28c55_0_5" descr="HBM simple diagram April 2012 part 5b.eps"/>
          <p:cNvPicPr preferRelativeResize="0"/>
          <p:nvPr/>
        </p:nvPicPr>
        <p:blipFill rotWithShape="1">
          <a:blip r:embed="rId3">
            <a:alphaModFix/>
          </a:blip>
          <a:srcRect/>
          <a:stretch/>
        </p:blipFill>
        <p:spPr>
          <a:xfrm>
            <a:off x="2330005" y="594783"/>
            <a:ext cx="7511828" cy="6209931"/>
          </a:xfrm>
          <a:prstGeom prst="rect">
            <a:avLst/>
          </a:prstGeom>
          <a:noFill/>
          <a:ln>
            <a:noFill/>
          </a:ln>
        </p:spPr>
      </p:pic>
      <p:sp>
        <p:nvSpPr>
          <p:cNvPr id="92" name="Google Shape;92;g71cbe28c55_0_5"/>
          <p:cNvSpPr txBox="1"/>
          <p:nvPr/>
        </p:nvSpPr>
        <p:spPr>
          <a:xfrm>
            <a:off x="4902274" y="6095627"/>
            <a:ext cx="2821426" cy="921359"/>
          </a:xfrm>
          <a:prstGeom prst="rect">
            <a:avLst/>
          </a:prstGeom>
          <a:noFill/>
          <a:ln>
            <a:noFill/>
          </a:ln>
        </p:spPr>
        <p:txBody>
          <a:bodyPr spcFirstLastPara="1" wrap="square" lIns="82939" tIns="82939" rIns="82939" bIns="82939" anchor="t" anchorCtr="0">
            <a:spAutoFit/>
          </a:bodyPr>
          <a:lstStyle/>
          <a:p>
            <a:r>
              <a:rPr lang="en-US" sz="1633" i="1"/>
              <a:t>J. Roy. Soc. Interface, </a:t>
            </a:r>
            <a:r>
              <a:rPr lang="en-US" sz="1633"/>
              <a:t>2017 (Royal Society publishing group), Impact factor  = 4.5</a:t>
            </a:r>
            <a:endParaRPr sz="1633"/>
          </a:p>
        </p:txBody>
      </p:sp>
    </p:spTree>
    <p:extLst>
      <p:ext uri="{BB962C8B-B14F-4D97-AF65-F5344CB8AC3E}">
        <p14:creationId xmlns:p14="http://schemas.microsoft.com/office/powerpoint/2010/main" val="3737673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1"/>
          <p:cNvPicPr preferRelativeResize="0"/>
          <p:nvPr/>
        </p:nvPicPr>
        <p:blipFill rotWithShape="1">
          <a:blip r:embed="rId3">
            <a:alphaModFix/>
          </a:blip>
          <a:srcRect/>
          <a:stretch/>
        </p:blipFill>
        <p:spPr>
          <a:xfrm>
            <a:off x="9120318" y="2073819"/>
            <a:ext cx="907295" cy="871291"/>
          </a:xfrm>
          <a:prstGeom prst="rect">
            <a:avLst/>
          </a:prstGeom>
          <a:noFill/>
          <a:ln>
            <a:noFill/>
          </a:ln>
        </p:spPr>
      </p:pic>
      <p:pic>
        <p:nvPicPr>
          <p:cNvPr id="98" name="Google Shape;98;p11"/>
          <p:cNvPicPr preferRelativeResize="0"/>
          <p:nvPr/>
        </p:nvPicPr>
        <p:blipFill rotWithShape="1">
          <a:blip r:embed="rId4">
            <a:alphaModFix/>
          </a:blip>
          <a:srcRect/>
          <a:stretch/>
        </p:blipFill>
        <p:spPr>
          <a:xfrm>
            <a:off x="9121758" y="3996420"/>
            <a:ext cx="962021" cy="820886"/>
          </a:xfrm>
          <a:prstGeom prst="rect">
            <a:avLst/>
          </a:prstGeom>
          <a:noFill/>
          <a:ln>
            <a:noFill/>
          </a:ln>
        </p:spPr>
      </p:pic>
      <p:sp>
        <p:nvSpPr>
          <p:cNvPr id="99" name="Google Shape;99;p11"/>
          <p:cNvSpPr txBox="1"/>
          <p:nvPr/>
        </p:nvSpPr>
        <p:spPr>
          <a:xfrm>
            <a:off x="2413534" y="1340781"/>
            <a:ext cx="2803974" cy="335013"/>
          </a:xfrm>
          <a:prstGeom prst="rect">
            <a:avLst/>
          </a:prstGeom>
          <a:noFill/>
          <a:ln>
            <a:noFill/>
          </a:ln>
        </p:spPr>
        <p:txBody>
          <a:bodyPr spcFirstLastPara="1" wrap="square" lIns="82939" tIns="41458" rIns="82939" bIns="41458" anchor="t" anchorCtr="0">
            <a:spAutoFit/>
          </a:bodyPr>
          <a:lstStyle/>
          <a:p>
            <a:pPr algn="ctr">
              <a:buClr>
                <a:schemeClr val="dk1"/>
              </a:buClr>
              <a:buSzPts val="1800"/>
            </a:pPr>
            <a:r>
              <a:rPr lang="en-US" sz="1633" b="1">
                <a:solidFill>
                  <a:schemeClr val="dk1"/>
                </a:solidFill>
                <a:latin typeface="Arial"/>
                <a:ea typeface="Arial"/>
                <a:cs typeface="Arial"/>
                <a:sym typeface="Arial"/>
              </a:rPr>
              <a:t>Clinical genomic data</a:t>
            </a:r>
            <a:endParaRPr sz="1270">
              <a:solidFill>
                <a:srgbClr val="000000"/>
              </a:solidFill>
              <a:latin typeface="Arial"/>
              <a:ea typeface="Arial"/>
              <a:cs typeface="Arial"/>
              <a:sym typeface="Arial"/>
            </a:endParaRPr>
          </a:p>
        </p:txBody>
      </p:sp>
      <p:sp>
        <p:nvSpPr>
          <p:cNvPr id="100" name="Google Shape;100;p11"/>
          <p:cNvSpPr txBox="1"/>
          <p:nvPr/>
        </p:nvSpPr>
        <p:spPr>
          <a:xfrm>
            <a:off x="8748759" y="1346541"/>
            <a:ext cx="1562564" cy="586299"/>
          </a:xfrm>
          <a:prstGeom prst="rect">
            <a:avLst/>
          </a:prstGeom>
          <a:noFill/>
          <a:ln>
            <a:noFill/>
          </a:ln>
        </p:spPr>
        <p:txBody>
          <a:bodyPr spcFirstLastPara="1" wrap="square" lIns="82939" tIns="41458" rIns="82939" bIns="41458" anchor="t" anchorCtr="0">
            <a:spAutoFit/>
          </a:bodyPr>
          <a:lstStyle/>
          <a:p>
            <a:pPr algn="ctr">
              <a:buClr>
                <a:schemeClr val="dk1"/>
              </a:buClr>
              <a:buSzPts val="1800"/>
            </a:pPr>
            <a:r>
              <a:rPr lang="en-US" sz="1633" b="1">
                <a:solidFill>
                  <a:schemeClr val="dk1"/>
                </a:solidFill>
                <a:latin typeface="Arial"/>
                <a:ea typeface="Arial"/>
                <a:cs typeface="Arial"/>
                <a:sym typeface="Arial"/>
              </a:rPr>
              <a:t>Machine Learning</a:t>
            </a:r>
            <a:endParaRPr sz="1270">
              <a:solidFill>
                <a:srgbClr val="000000"/>
              </a:solidFill>
              <a:latin typeface="Arial"/>
              <a:ea typeface="Arial"/>
              <a:cs typeface="Arial"/>
              <a:sym typeface="Arial"/>
            </a:endParaRPr>
          </a:p>
        </p:txBody>
      </p:sp>
      <p:sp>
        <p:nvSpPr>
          <p:cNvPr id="101" name="Google Shape;101;p11"/>
          <p:cNvSpPr/>
          <p:nvPr/>
        </p:nvSpPr>
        <p:spPr>
          <a:xfrm>
            <a:off x="5610670" y="1350863"/>
            <a:ext cx="2477060" cy="313953"/>
          </a:xfrm>
          <a:prstGeom prst="rightArrow">
            <a:avLst>
              <a:gd name="adj1" fmla="val 20231"/>
              <a:gd name="adj2" fmla="val 50000"/>
            </a:avLst>
          </a:prstGeom>
          <a:solidFill>
            <a:schemeClr val="accent1"/>
          </a:solidFill>
          <a:ln w="25400" cap="flat" cmpd="sng">
            <a:solidFill>
              <a:srgbClr val="89A4A7"/>
            </a:solidFill>
            <a:prstDash val="solid"/>
            <a:miter lim="800000"/>
            <a:headEnd type="none" w="sm" len="sm"/>
            <a:tailEnd type="none" w="sm" len="sm"/>
          </a:ln>
        </p:spPr>
        <p:txBody>
          <a:bodyPr spcFirstLastPara="1" wrap="square" lIns="82939" tIns="41458" rIns="82939" bIns="41458" anchor="ctr" anchorCtr="0">
            <a:noAutofit/>
          </a:bodyPr>
          <a:lstStyle/>
          <a:p>
            <a:pPr>
              <a:buClr>
                <a:srgbClr val="000000"/>
              </a:buClr>
              <a:buSzPts val="1800"/>
            </a:pPr>
            <a:endParaRPr sz="1633">
              <a:solidFill>
                <a:schemeClr val="dk1"/>
              </a:solidFill>
              <a:latin typeface="Arial"/>
              <a:ea typeface="Arial"/>
              <a:cs typeface="Arial"/>
              <a:sym typeface="Arial"/>
            </a:endParaRPr>
          </a:p>
        </p:txBody>
      </p:sp>
      <p:pic>
        <p:nvPicPr>
          <p:cNvPr id="102" name="Google Shape;102;p11"/>
          <p:cNvPicPr preferRelativeResize="0"/>
          <p:nvPr/>
        </p:nvPicPr>
        <p:blipFill rotWithShape="1">
          <a:blip r:embed="rId5">
            <a:alphaModFix/>
          </a:blip>
          <a:srcRect/>
          <a:stretch/>
        </p:blipFill>
        <p:spPr>
          <a:xfrm>
            <a:off x="6712385" y="2454018"/>
            <a:ext cx="2407933" cy="2183269"/>
          </a:xfrm>
          <a:prstGeom prst="rect">
            <a:avLst/>
          </a:prstGeom>
          <a:noFill/>
          <a:ln>
            <a:noFill/>
          </a:ln>
        </p:spPr>
      </p:pic>
      <p:sp>
        <p:nvSpPr>
          <p:cNvPr id="103" name="Google Shape;103;p11"/>
          <p:cNvSpPr txBox="1"/>
          <p:nvPr/>
        </p:nvSpPr>
        <p:spPr>
          <a:xfrm>
            <a:off x="5610670" y="1679217"/>
            <a:ext cx="2477060" cy="335013"/>
          </a:xfrm>
          <a:prstGeom prst="rect">
            <a:avLst/>
          </a:prstGeom>
          <a:noFill/>
          <a:ln>
            <a:noFill/>
          </a:ln>
        </p:spPr>
        <p:txBody>
          <a:bodyPr spcFirstLastPara="1" wrap="square" lIns="82939" tIns="41458" rIns="82939" bIns="41458" anchor="t" anchorCtr="0">
            <a:spAutoFit/>
          </a:bodyPr>
          <a:lstStyle/>
          <a:p>
            <a:pPr algn="ctr">
              <a:buClr>
                <a:schemeClr val="dk1"/>
              </a:buClr>
              <a:buSzPts val="1800"/>
            </a:pPr>
            <a:r>
              <a:rPr lang="en-US" sz="1633" b="1">
                <a:solidFill>
                  <a:schemeClr val="dk1"/>
                </a:solidFill>
                <a:latin typeface="Arial"/>
                <a:ea typeface="Arial"/>
                <a:cs typeface="Arial"/>
                <a:sym typeface="Arial"/>
              </a:rPr>
              <a:t>Stratify patients</a:t>
            </a:r>
            <a:endParaRPr sz="1270">
              <a:solidFill>
                <a:srgbClr val="000000"/>
              </a:solidFill>
              <a:latin typeface="Arial"/>
              <a:ea typeface="Arial"/>
              <a:cs typeface="Arial"/>
              <a:sym typeface="Arial"/>
            </a:endParaRPr>
          </a:p>
        </p:txBody>
      </p:sp>
      <p:sp>
        <p:nvSpPr>
          <p:cNvPr id="104" name="Google Shape;104;p11"/>
          <p:cNvSpPr txBox="1"/>
          <p:nvPr/>
        </p:nvSpPr>
        <p:spPr>
          <a:xfrm>
            <a:off x="2152866" y="14402"/>
            <a:ext cx="7886223" cy="780539"/>
          </a:xfrm>
          <a:prstGeom prst="rect">
            <a:avLst/>
          </a:prstGeom>
          <a:noFill/>
          <a:ln>
            <a:noFill/>
          </a:ln>
        </p:spPr>
        <p:txBody>
          <a:bodyPr spcFirstLastPara="1" wrap="square" lIns="91421" tIns="45699" rIns="91421" bIns="45699" anchor="b" anchorCtr="0">
            <a:noAutofit/>
          </a:bodyPr>
          <a:lstStyle/>
          <a:p>
            <a:pPr algn="ctr">
              <a:lnSpc>
                <a:spcPct val="90000"/>
              </a:lnSpc>
              <a:buClr>
                <a:schemeClr val="dk1"/>
              </a:buClr>
              <a:buSzPts val="3000"/>
            </a:pPr>
            <a:r>
              <a:rPr lang="en-US" sz="2722" b="1" i="1">
                <a:solidFill>
                  <a:schemeClr val="dk1"/>
                </a:solidFill>
                <a:latin typeface="Arial"/>
                <a:ea typeface="Arial"/>
                <a:cs typeface="Arial"/>
                <a:sym typeface="Arial"/>
              </a:rPr>
              <a:t>Clinical Informatics for Serious Illnesses</a:t>
            </a:r>
            <a:endParaRPr sz="1270">
              <a:solidFill>
                <a:srgbClr val="000000"/>
              </a:solidFill>
              <a:latin typeface="Arial"/>
              <a:ea typeface="Arial"/>
              <a:cs typeface="Arial"/>
              <a:sym typeface="Arial"/>
            </a:endParaRPr>
          </a:p>
        </p:txBody>
      </p:sp>
      <p:sp>
        <p:nvSpPr>
          <p:cNvPr id="105" name="Google Shape;105;p11"/>
          <p:cNvSpPr txBox="1"/>
          <p:nvPr/>
        </p:nvSpPr>
        <p:spPr>
          <a:xfrm>
            <a:off x="2324244" y="4890754"/>
            <a:ext cx="2803974" cy="335013"/>
          </a:xfrm>
          <a:prstGeom prst="rect">
            <a:avLst/>
          </a:prstGeom>
          <a:noFill/>
          <a:ln>
            <a:noFill/>
          </a:ln>
        </p:spPr>
        <p:txBody>
          <a:bodyPr spcFirstLastPara="1" wrap="square" lIns="82939" tIns="41458" rIns="82939" bIns="41458" anchor="t" anchorCtr="0">
            <a:spAutoFit/>
          </a:bodyPr>
          <a:lstStyle/>
          <a:p>
            <a:pPr algn="ctr">
              <a:buClr>
                <a:schemeClr val="dk1"/>
              </a:buClr>
              <a:buSzPts val="1800"/>
            </a:pPr>
            <a:r>
              <a:rPr lang="en-US" sz="1633" b="1">
                <a:solidFill>
                  <a:schemeClr val="dk1"/>
                </a:solidFill>
                <a:latin typeface="Arial"/>
                <a:ea typeface="Arial"/>
                <a:cs typeface="Arial"/>
                <a:sym typeface="Arial"/>
              </a:rPr>
              <a:t>Clinical metadata</a:t>
            </a:r>
            <a:endParaRPr sz="1270">
              <a:solidFill>
                <a:srgbClr val="000000"/>
              </a:solidFill>
              <a:latin typeface="Arial"/>
              <a:ea typeface="Arial"/>
              <a:cs typeface="Arial"/>
              <a:sym typeface="Arial"/>
            </a:endParaRPr>
          </a:p>
        </p:txBody>
      </p:sp>
      <p:sp>
        <p:nvSpPr>
          <p:cNvPr id="106" name="Google Shape;106;p11"/>
          <p:cNvSpPr txBox="1"/>
          <p:nvPr/>
        </p:nvSpPr>
        <p:spPr>
          <a:xfrm>
            <a:off x="2847019" y="3257622"/>
            <a:ext cx="2073818" cy="586299"/>
          </a:xfrm>
          <a:prstGeom prst="rect">
            <a:avLst/>
          </a:prstGeom>
          <a:noFill/>
          <a:ln w="9525" cap="flat" cmpd="sng">
            <a:solidFill>
              <a:schemeClr val="lt2"/>
            </a:solidFill>
            <a:prstDash val="solid"/>
            <a:miter lim="800000"/>
            <a:headEnd type="none" w="sm" len="sm"/>
            <a:tailEnd type="none" w="sm" len="sm"/>
          </a:ln>
        </p:spPr>
        <p:txBody>
          <a:bodyPr spcFirstLastPara="1" wrap="square" lIns="82939" tIns="41458" rIns="82939" bIns="41458" anchor="t" anchorCtr="0">
            <a:spAutoFit/>
          </a:bodyPr>
          <a:lstStyle/>
          <a:p>
            <a:pPr>
              <a:buClr>
                <a:schemeClr val="dk1"/>
              </a:buClr>
              <a:buSzPts val="1800"/>
            </a:pPr>
            <a:r>
              <a:rPr lang="en-US" sz="1633">
                <a:solidFill>
                  <a:schemeClr val="dk1"/>
                </a:solidFill>
                <a:latin typeface="Arial"/>
                <a:ea typeface="Arial"/>
                <a:cs typeface="Arial"/>
                <a:sym typeface="Arial"/>
              </a:rPr>
              <a:t>Anonymization and security procedures</a:t>
            </a:r>
            <a:endParaRPr sz="1270">
              <a:solidFill>
                <a:srgbClr val="000000"/>
              </a:solidFill>
              <a:latin typeface="Arial"/>
              <a:ea typeface="Arial"/>
              <a:cs typeface="Arial"/>
              <a:sym typeface="Arial"/>
            </a:endParaRPr>
          </a:p>
        </p:txBody>
      </p:sp>
      <p:sp>
        <p:nvSpPr>
          <p:cNvPr id="107" name="Google Shape;107;p11"/>
          <p:cNvSpPr/>
          <p:nvPr/>
        </p:nvSpPr>
        <p:spPr>
          <a:xfrm>
            <a:off x="4217487" y="5725361"/>
            <a:ext cx="4690312" cy="95934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82939" tIns="82939" rIns="82939" bIns="82939" anchor="ctr" anchorCtr="0">
            <a:noAutofit/>
          </a:bodyPr>
          <a:lstStyle/>
          <a:p>
            <a:pPr>
              <a:buClr>
                <a:srgbClr val="000000"/>
              </a:buClr>
              <a:buSzPts val="1400"/>
            </a:pPr>
            <a:r>
              <a:rPr lang="en-US" sz="1270">
                <a:solidFill>
                  <a:srgbClr val="000000"/>
                </a:solidFill>
                <a:latin typeface="Arial"/>
                <a:ea typeface="Arial"/>
                <a:cs typeface="Arial"/>
                <a:sym typeface="Arial"/>
              </a:rPr>
              <a:t>Input from domain experts (clinicians, statisticians, patients)</a:t>
            </a:r>
            <a:endParaRPr sz="1270">
              <a:solidFill>
                <a:srgbClr val="000000"/>
              </a:solidFill>
              <a:latin typeface="Arial"/>
              <a:ea typeface="Arial"/>
              <a:cs typeface="Arial"/>
              <a:sym typeface="Arial"/>
            </a:endParaRPr>
          </a:p>
        </p:txBody>
      </p:sp>
      <p:sp>
        <p:nvSpPr>
          <p:cNvPr id="108" name="Google Shape;108;p11"/>
          <p:cNvSpPr/>
          <p:nvPr/>
        </p:nvSpPr>
        <p:spPr>
          <a:xfrm>
            <a:off x="6037771" y="4872565"/>
            <a:ext cx="674671" cy="586221"/>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82939" tIns="82939" rIns="82939" bIns="82939" anchor="ctr" anchorCtr="0">
            <a:noAutofit/>
          </a:bodyPr>
          <a:lstStyle/>
          <a:p>
            <a:pPr>
              <a:buClr>
                <a:srgbClr val="000000"/>
              </a:buClr>
              <a:buSzPts val="1400"/>
            </a:pPr>
            <a:endParaRPr sz="1270">
              <a:solidFill>
                <a:srgbClr val="000000"/>
              </a:solidFill>
              <a:latin typeface="Arial"/>
              <a:ea typeface="Arial"/>
              <a:cs typeface="Arial"/>
              <a:sym typeface="Arial"/>
            </a:endParaRPr>
          </a:p>
        </p:txBody>
      </p:sp>
    </p:spTree>
    <p:extLst>
      <p:ext uri="{BB962C8B-B14F-4D97-AF65-F5344CB8AC3E}">
        <p14:creationId xmlns:p14="http://schemas.microsoft.com/office/powerpoint/2010/main" val="915654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g7f785487e1_0_0" descr="Screen Shot 2016-04-17 at 9.03.30 pm.png"/>
          <p:cNvPicPr preferRelativeResize="0"/>
          <p:nvPr/>
        </p:nvPicPr>
        <p:blipFill rotWithShape="1">
          <a:blip r:embed="rId3">
            <a:alphaModFix/>
          </a:blip>
          <a:srcRect/>
          <a:stretch/>
        </p:blipFill>
        <p:spPr>
          <a:xfrm>
            <a:off x="1948354" y="180008"/>
            <a:ext cx="8189719" cy="5986584"/>
          </a:xfrm>
          <a:prstGeom prst="rect">
            <a:avLst/>
          </a:prstGeom>
          <a:noFill/>
          <a:ln>
            <a:noFill/>
          </a:ln>
        </p:spPr>
      </p:pic>
      <p:sp>
        <p:nvSpPr>
          <p:cNvPr id="114" name="Google Shape;114;g7f785487e1_0_0"/>
          <p:cNvSpPr txBox="1"/>
          <p:nvPr/>
        </p:nvSpPr>
        <p:spPr>
          <a:xfrm>
            <a:off x="6008309" y="6303009"/>
            <a:ext cx="4129763" cy="670071"/>
          </a:xfrm>
          <a:prstGeom prst="rect">
            <a:avLst/>
          </a:prstGeom>
          <a:noFill/>
          <a:ln>
            <a:noFill/>
          </a:ln>
        </p:spPr>
        <p:txBody>
          <a:bodyPr spcFirstLastPara="1" wrap="square" lIns="82939" tIns="82939" rIns="82939" bIns="82939" anchor="t" anchorCtr="0">
            <a:spAutoFit/>
          </a:bodyPr>
          <a:lstStyle/>
          <a:p>
            <a:r>
              <a:rPr lang="en-US" sz="1633" i="1" dirty="0"/>
              <a:t>Nature Communications, </a:t>
            </a:r>
            <a:r>
              <a:rPr lang="en-US" sz="1633" dirty="0"/>
              <a:t>2019 (Nature publishing group), Impact factor  = 14.9</a:t>
            </a:r>
            <a:endParaRPr sz="1633" dirty="0"/>
          </a:p>
        </p:txBody>
      </p:sp>
    </p:spTree>
    <p:extLst>
      <p:ext uri="{BB962C8B-B14F-4D97-AF65-F5344CB8AC3E}">
        <p14:creationId xmlns:p14="http://schemas.microsoft.com/office/powerpoint/2010/main" val="224525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7f785487e1_0_4"/>
          <p:cNvSpPr txBox="1">
            <a:spLocks noGrp="1"/>
          </p:cNvSpPr>
          <p:nvPr>
            <p:ph type="title"/>
          </p:nvPr>
        </p:nvSpPr>
        <p:spPr>
          <a:xfrm>
            <a:off x="2152866" y="192981"/>
            <a:ext cx="7886223" cy="1324848"/>
          </a:xfrm>
          <a:prstGeom prst="rect">
            <a:avLst/>
          </a:prstGeom>
          <a:noFill/>
          <a:ln>
            <a:noFill/>
          </a:ln>
        </p:spPr>
        <p:txBody>
          <a:bodyPr spcFirstLastPara="1" vert="horz" wrap="square" lIns="91444" tIns="45722" rIns="91444" bIns="45722" rtlCol="0" anchor="ctr" anchorCtr="0">
            <a:noAutofit/>
          </a:bodyPr>
          <a:lstStyle/>
          <a:p>
            <a:pPr algn="ctr">
              <a:lnSpc>
                <a:spcPct val="100000"/>
              </a:lnSpc>
              <a:spcBef>
                <a:spcPts val="0"/>
              </a:spcBef>
              <a:buSzPts val="3900"/>
            </a:pPr>
            <a:r>
              <a:rPr lang="en-US" sz="3538">
                <a:solidFill>
                  <a:srgbClr val="000000"/>
                </a:solidFill>
                <a:latin typeface="Arial"/>
                <a:ea typeface="Arial"/>
                <a:cs typeface="Arial"/>
                <a:sym typeface="Arial"/>
              </a:rPr>
              <a:t>Using machine learning algorithms to predict disease</a:t>
            </a:r>
            <a:endParaRPr/>
          </a:p>
        </p:txBody>
      </p:sp>
      <p:pic>
        <p:nvPicPr>
          <p:cNvPr id="120" name="Google Shape;120;g7f785487e1_0_4"/>
          <p:cNvPicPr preferRelativeResize="0"/>
          <p:nvPr/>
        </p:nvPicPr>
        <p:blipFill rotWithShape="1">
          <a:blip r:embed="rId3">
            <a:alphaModFix/>
          </a:blip>
          <a:srcRect/>
          <a:stretch/>
        </p:blipFill>
        <p:spPr>
          <a:xfrm>
            <a:off x="1523521" y="1883718"/>
            <a:ext cx="669670" cy="372999"/>
          </a:xfrm>
          <a:prstGeom prst="rect">
            <a:avLst/>
          </a:prstGeom>
          <a:noFill/>
          <a:ln>
            <a:noFill/>
          </a:ln>
        </p:spPr>
      </p:pic>
      <p:pic>
        <p:nvPicPr>
          <p:cNvPr id="121" name="Google Shape;121;g7f785487e1_0_4"/>
          <p:cNvPicPr preferRelativeResize="0"/>
          <p:nvPr/>
        </p:nvPicPr>
        <p:blipFill rotWithShape="1">
          <a:blip r:embed="rId4">
            <a:alphaModFix/>
          </a:blip>
          <a:srcRect/>
          <a:stretch/>
        </p:blipFill>
        <p:spPr>
          <a:xfrm>
            <a:off x="1598408" y="1720981"/>
            <a:ext cx="8977902" cy="4598402"/>
          </a:xfrm>
          <a:prstGeom prst="rect">
            <a:avLst/>
          </a:prstGeom>
          <a:noFill/>
          <a:ln>
            <a:noFill/>
          </a:ln>
        </p:spPr>
      </p:pic>
      <p:pic>
        <p:nvPicPr>
          <p:cNvPr id="122" name="Google Shape;122;g7f785487e1_0_4"/>
          <p:cNvPicPr preferRelativeResize="0"/>
          <p:nvPr/>
        </p:nvPicPr>
        <p:blipFill rotWithShape="1">
          <a:blip r:embed="rId5">
            <a:alphaModFix/>
          </a:blip>
          <a:srcRect/>
          <a:stretch/>
        </p:blipFill>
        <p:spPr>
          <a:xfrm>
            <a:off x="1598408" y="1517920"/>
            <a:ext cx="1180924" cy="774801"/>
          </a:xfrm>
          <a:prstGeom prst="rect">
            <a:avLst/>
          </a:prstGeom>
          <a:noFill/>
          <a:ln>
            <a:noFill/>
          </a:ln>
        </p:spPr>
      </p:pic>
      <p:sp>
        <p:nvSpPr>
          <p:cNvPr id="123" name="Google Shape;123;g7f785487e1_0_4"/>
          <p:cNvSpPr txBox="1"/>
          <p:nvPr/>
        </p:nvSpPr>
        <p:spPr>
          <a:xfrm>
            <a:off x="8064687" y="4159157"/>
            <a:ext cx="360060" cy="335567"/>
          </a:xfrm>
          <a:prstGeom prst="rect">
            <a:avLst/>
          </a:prstGeom>
          <a:noFill/>
          <a:ln w="19050" cap="flat" cmpd="sng">
            <a:solidFill>
              <a:schemeClr val="accent1"/>
            </a:solidFill>
            <a:prstDash val="solid"/>
            <a:miter lim="800000"/>
            <a:headEnd type="none" w="sm" len="sm"/>
            <a:tailEnd type="none" w="sm" len="sm"/>
          </a:ln>
        </p:spPr>
        <p:txBody>
          <a:bodyPr spcFirstLastPara="1" wrap="square" lIns="82939" tIns="41458" rIns="82939" bIns="41458" anchor="t" anchorCtr="0">
            <a:noAutofit/>
          </a:bodyPr>
          <a:lstStyle/>
          <a:p>
            <a:pPr>
              <a:buClr>
                <a:srgbClr val="000000"/>
              </a:buClr>
              <a:buSzPts val="1800"/>
            </a:pPr>
            <a:endParaRPr sz="1633">
              <a:solidFill>
                <a:schemeClr val="lt1"/>
              </a:solidFill>
              <a:latin typeface="Arial"/>
              <a:ea typeface="Arial"/>
              <a:cs typeface="Arial"/>
              <a:sym typeface="Arial"/>
            </a:endParaRPr>
          </a:p>
        </p:txBody>
      </p:sp>
      <p:sp>
        <p:nvSpPr>
          <p:cNvPr id="124" name="Google Shape;124;g7f785487e1_0_4"/>
          <p:cNvSpPr txBox="1"/>
          <p:nvPr/>
        </p:nvSpPr>
        <p:spPr>
          <a:xfrm>
            <a:off x="8069007" y="5304077"/>
            <a:ext cx="360060" cy="335567"/>
          </a:xfrm>
          <a:prstGeom prst="rect">
            <a:avLst/>
          </a:prstGeom>
          <a:noFill/>
          <a:ln w="19050" cap="flat" cmpd="sng">
            <a:solidFill>
              <a:schemeClr val="accent1"/>
            </a:solidFill>
            <a:prstDash val="solid"/>
            <a:miter lim="800000"/>
            <a:headEnd type="none" w="sm" len="sm"/>
            <a:tailEnd type="none" w="sm" len="sm"/>
          </a:ln>
        </p:spPr>
        <p:txBody>
          <a:bodyPr spcFirstLastPara="1" wrap="square" lIns="82939" tIns="41458" rIns="82939" bIns="41458" anchor="t" anchorCtr="0">
            <a:noAutofit/>
          </a:bodyPr>
          <a:lstStyle/>
          <a:p>
            <a:pPr>
              <a:buClr>
                <a:srgbClr val="000000"/>
              </a:buClr>
              <a:buSzPts val="1800"/>
            </a:pPr>
            <a:endParaRPr sz="1633">
              <a:solidFill>
                <a:schemeClr val="lt1"/>
              </a:solidFill>
              <a:latin typeface="Arial"/>
              <a:ea typeface="Arial"/>
              <a:cs typeface="Arial"/>
              <a:sym typeface="Arial"/>
            </a:endParaRPr>
          </a:p>
        </p:txBody>
      </p:sp>
      <p:sp>
        <p:nvSpPr>
          <p:cNvPr id="125" name="Google Shape;125;g7f785487e1_0_4"/>
          <p:cNvSpPr txBox="1"/>
          <p:nvPr/>
        </p:nvSpPr>
        <p:spPr>
          <a:xfrm>
            <a:off x="6008309" y="6303009"/>
            <a:ext cx="5011991" cy="670071"/>
          </a:xfrm>
          <a:prstGeom prst="rect">
            <a:avLst/>
          </a:prstGeom>
          <a:noFill/>
          <a:ln>
            <a:noFill/>
          </a:ln>
        </p:spPr>
        <p:txBody>
          <a:bodyPr spcFirstLastPara="1" wrap="square" lIns="82939" tIns="82939" rIns="82939" bIns="82939" anchor="t" anchorCtr="0">
            <a:spAutoFit/>
          </a:bodyPr>
          <a:lstStyle/>
          <a:p>
            <a:r>
              <a:rPr lang="en-US" sz="1633" i="1" dirty="0"/>
              <a:t>Gut, </a:t>
            </a:r>
            <a:r>
              <a:rPr lang="en-US" sz="1633" dirty="0"/>
              <a:t>2020 (British Medical Journal publishing group), Impact factor  = 19</a:t>
            </a:r>
            <a:endParaRPr sz="1633" dirty="0"/>
          </a:p>
        </p:txBody>
      </p:sp>
    </p:spTree>
    <p:extLst>
      <p:ext uri="{BB962C8B-B14F-4D97-AF65-F5344CB8AC3E}">
        <p14:creationId xmlns:p14="http://schemas.microsoft.com/office/powerpoint/2010/main" val="3678617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Computing machines</a:t>
            </a:r>
            <a:endParaRPr dirty="0"/>
          </a:p>
        </p:txBody>
      </p:sp>
      <p:pic>
        <p:nvPicPr>
          <p:cNvPr id="3074" name="Picture 2" descr="undefined">
            <a:extLst>
              <a:ext uri="{FF2B5EF4-FFF2-40B4-BE49-F238E27FC236}">
                <a16:creationId xmlns:a16="http://schemas.microsoft.com/office/drawing/2014/main" id="{01E74C40-CD07-B767-A05F-C3731E72A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1477968"/>
            <a:ext cx="4572000" cy="513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0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c4c245c6f_0_0"/>
          <p:cNvSpPr txBox="1">
            <a:spLocks noGrp="1"/>
          </p:cNvSpPr>
          <p:nvPr>
            <p:ph type="title"/>
          </p:nvPr>
        </p:nvSpPr>
        <p:spPr>
          <a:xfrm>
            <a:off x="2152866" y="192981"/>
            <a:ext cx="7886223" cy="1324848"/>
          </a:xfrm>
          <a:prstGeom prst="rect">
            <a:avLst/>
          </a:prstGeom>
          <a:noFill/>
          <a:ln>
            <a:noFill/>
          </a:ln>
        </p:spPr>
        <p:txBody>
          <a:bodyPr spcFirstLastPara="1" vert="horz" wrap="square" lIns="91444" tIns="45722" rIns="91444" bIns="45722" rtlCol="0" anchor="ctr" anchorCtr="0">
            <a:noAutofit/>
          </a:bodyPr>
          <a:lstStyle/>
          <a:p>
            <a:pPr algn="ctr">
              <a:lnSpc>
                <a:spcPct val="100000"/>
              </a:lnSpc>
              <a:spcBef>
                <a:spcPts val="0"/>
              </a:spcBef>
              <a:buSzPts val="3900"/>
            </a:pPr>
            <a:r>
              <a:rPr lang="en-US" sz="3538">
                <a:solidFill>
                  <a:srgbClr val="000000"/>
                </a:solidFill>
              </a:rPr>
              <a:t>Interpretable machine learning</a:t>
            </a:r>
            <a:endParaRPr/>
          </a:p>
        </p:txBody>
      </p:sp>
      <p:pic>
        <p:nvPicPr>
          <p:cNvPr id="131" name="Google Shape;131;g10c4c245c6f_0_0"/>
          <p:cNvPicPr preferRelativeResize="0"/>
          <p:nvPr/>
        </p:nvPicPr>
        <p:blipFill rotWithShape="1">
          <a:blip r:embed="rId3">
            <a:alphaModFix/>
          </a:blip>
          <a:srcRect/>
          <a:stretch/>
        </p:blipFill>
        <p:spPr>
          <a:xfrm>
            <a:off x="1523521" y="1883718"/>
            <a:ext cx="669670" cy="372999"/>
          </a:xfrm>
          <a:prstGeom prst="rect">
            <a:avLst/>
          </a:prstGeom>
          <a:noFill/>
          <a:ln>
            <a:noFill/>
          </a:ln>
        </p:spPr>
      </p:pic>
      <p:pic>
        <p:nvPicPr>
          <p:cNvPr id="132" name="Google Shape;132;g10c4c245c6f_0_0"/>
          <p:cNvPicPr preferRelativeResize="0"/>
          <p:nvPr/>
        </p:nvPicPr>
        <p:blipFill rotWithShape="1">
          <a:blip r:embed="rId4">
            <a:alphaModFix/>
          </a:blip>
          <a:srcRect/>
          <a:stretch/>
        </p:blipFill>
        <p:spPr>
          <a:xfrm>
            <a:off x="1598408" y="1517920"/>
            <a:ext cx="1180924" cy="774801"/>
          </a:xfrm>
          <a:prstGeom prst="rect">
            <a:avLst/>
          </a:prstGeom>
          <a:noFill/>
          <a:ln>
            <a:noFill/>
          </a:ln>
        </p:spPr>
      </p:pic>
      <p:sp>
        <p:nvSpPr>
          <p:cNvPr id="133" name="Google Shape;133;g10c4c245c6f_0_0"/>
          <p:cNvSpPr txBox="1"/>
          <p:nvPr/>
        </p:nvSpPr>
        <p:spPr>
          <a:xfrm>
            <a:off x="7321728" y="6303009"/>
            <a:ext cx="3251430" cy="670071"/>
          </a:xfrm>
          <a:prstGeom prst="rect">
            <a:avLst/>
          </a:prstGeom>
          <a:noFill/>
          <a:ln>
            <a:noFill/>
          </a:ln>
        </p:spPr>
        <p:txBody>
          <a:bodyPr spcFirstLastPara="1" wrap="square" lIns="82939" tIns="82939" rIns="82939" bIns="82939" anchor="t" anchorCtr="0">
            <a:spAutoFit/>
          </a:bodyPr>
          <a:lstStyle/>
          <a:p>
            <a:r>
              <a:rPr lang="en-US" sz="1633" i="1" dirty="0"/>
              <a:t>NPJ Schizophrenia, </a:t>
            </a:r>
            <a:r>
              <a:rPr lang="en-US" sz="1633" dirty="0"/>
              <a:t>2021 (Nature Partner Journal), Impact factor   6.6</a:t>
            </a:r>
            <a:endParaRPr sz="1633" dirty="0"/>
          </a:p>
        </p:txBody>
      </p:sp>
      <p:pic>
        <p:nvPicPr>
          <p:cNvPr id="134" name="Google Shape;134;g10c4c245c6f_0_0"/>
          <p:cNvPicPr preferRelativeResize="0"/>
          <p:nvPr/>
        </p:nvPicPr>
        <p:blipFill>
          <a:blip r:embed="rId5">
            <a:alphaModFix/>
          </a:blip>
          <a:stretch>
            <a:fillRect/>
          </a:stretch>
        </p:blipFill>
        <p:spPr>
          <a:xfrm>
            <a:off x="2848460" y="1379575"/>
            <a:ext cx="6940168" cy="4974622"/>
          </a:xfrm>
          <a:prstGeom prst="rect">
            <a:avLst/>
          </a:prstGeom>
          <a:noFill/>
          <a:ln>
            <a:noFill/>
          </a:ln>
        </p:spPr>
      </p:pic>
    </p:spTree>
    <p:extLst>
      <p:ext uri="{BB962C8B-B14F-4D97-AF65-F5344CB8AC3E}">
        <p14:creationId xmlns:p14="http://schemas.microsoft.com/office/powerpoint/2010/main" val="507513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10c4c245c6f_0_17"/>
          <p:cNvSpPr txBox="1">
            <a:spLocks noGrp="1"/>
          </p:cNvSpPr>
          <p:nvPr>
            <p:ph type="title"/>
          </p:nvPr>
        </p:nvSpPr>
        <p:spPr>
          <a:xfrm>
            <a:off x="2152866" y="192981"/>
            <a:ext cx="7886223" cy="1324848"/>
          </a:xfrm>
          <a:prstGeom prst="rect">
            <a:avLst/>
          </a:prstGeom>
          <a:noFill/>
          <a:ln>
            <a:noFill/>
          </a:ln>
        </p:spPr>
        <p:txBody>
          <a:bodyPr spcFirstLastPara="1" vert="horz" wrap="square" lIns="91444" tIns="45722" rIns="91444" bIns="45722" rtlCol="0" anchor="ctr" anchorCtr="0">
            <a:noAutofit/>
          </a:bodyPr>
          <a:lstStyle/>
          <a:p>
            <a:pPr algn="ctr">
              <a:lnSpc>
                <a:spcPct val="100000"/>
              </a:lnSpc>
              <a:spcBef>
                <a:spcPts val="0"/>
              </a:spcBef>
              <a:buSzPts val="3900"/>
            </a:pPr>
            <a:r>
              <a:rPr lang="en-US" sz="3538" dirty="0">
                <a:solidFill>
                  <a:srgbClr val="000000"/>
                </a:solidFill>
                <a:sym typeface="Arial"/>
              </a:rPr>
              <a:t>Using machine learning </a:t>
            </a:r>
            <a:r>
              <a:rPr lang="en-US" sz="3538" dirty="0">
                <a:solidFill>
                  <a:srgbClr val="000000"/>
                </a:solidFill>
              </a:rPr>
              <a:t>in supply chains</a:t>
            </a:r>
            <a:endParaRPr dirty="0"/>
          </a:p>
        </p:txBody>
      </p:sp>
      <p:pic>
        <p:nvPicPr>
          <p:cNvPr id="148" name="Google Shape;148;g10c4c245c6f_0_17"/>
          <p:cNvPicPr preferRelativeResize="0"/>
          <p:nvPr/>
        </p:nvPicPr>
        <p:blipFill rotWithShape="1">
          <a:blip r:embed="rId3">
            <a:alphaModFix/>
          </a:blip>
          <a:srcRect/>
          <a:stretch/>
        </p:blipFill>
        <p:spPr>
          <a:xfrm>
            <a:off x="1523521" y="1883718"/>
            <a:ext cx="669670" cy="372999"/>
          </a:xfrm>
          <a:prstGeom prst="rect">
            <a:avLst/>
          </a:prstGeom>
          <a:noFill/>
          <a:ln>
            <a:noFill/>
          </a:ln>
        </p:spPr>
      </p:pic>
      <p:pic>
        <p:nvPicPr>
          <p:cNvPr id="149" name="Google Shape;149;g10c4c245c6f_0_17"/>
          <p:cNvPicPr preferRelativeResize="0"/>
          <p:nvPr/>
        </p:nvPicPr>
        <p:blipFill rotWithShape="1">
          <a:blip r:embed="rId4">
            <a:alphaModFix/>
          </a:blip>
          <a:srcRect/>
          <a:stretch/>
        </p:blipFill>
        <p:spPr>
          <a:xfrm>
            <a:off x="1598408" y="1517920"/>
            <a:ext cx="1180924" cy="774801"/>
          </a:xfrm>
          <a:prstGeom prst="rect">
            <a:avLst/>
          </a:prstGeom>
          <a:noFill/>
          <a:ln>
            <a:noFill/>
          </a:ln>
        </p:spPr>
      </p:pic>
      <p:pic>
        <p:nvPicPr>
          <p:cNvPr id="150" name="Google Shape;150;g10c4c245c6f_0_17"/>
          <p:cNvPicPr preferRelativeResize="0"/>
          <p:nvPr/>
        </p:nvPicPr>
        <p:blipFill>
          <a:blip r:embed="rId5">
            <a:alphaModFix/>
          </a:blip>
          <a:stretch>
            <a:fillRect/>
          </a:stretch>
        </p:blipFill>
        <p:spPr>
          <a:xfrm>
            <a:off x="2502823" y="1656084"/>
            <a:ext cx="7612640" cy="4863836"/>
          </a:xfrm>
          <a:prstGeom prst="rect">
            <a:avLst/>
          </a:prstGeom>
          <a:noFill/>
          <a:ln>
            <a:noFill/>
          </a:ln>
        </p:spPr>
      </p:pic>
    </p:spTree>
    <p:extLst>
      <p:ext uri="{BB962C8B-B14F-4D97-AF65-F5344CB8AC3E}">
        <p14:creationId xmlns:p14="http://schemas.microsoft.com/office/powerpoint/2010/main" val="41108659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0c4c245c6f_0_9"/>
          <p:cNvSpPr txBox="1">
            <a:spLocks noGrp="1"/>
          </p:cNvSpPr>
          <p:nvPr>
            <p:ph type="title"/>
          </p:nvPr>
        </p:nvSpPr>
        <p:spPr>
          <a:xfrm>
            <a:off x="2152866" y="192981"/>
            <a:ext cx="7886223" cy="1324848"/>
          </a:xfrm>
          <a:prstGeom prst="rect">
            <a:avLst/>
          </a:prstGeom>
          <a:noFill/>
          <a:ln>
            <a:noFill/>
          </a:ln>
        </p:spPr>
        <p:txBody>
          <a:bodyPr spcFirstLastPara="1" vert="horz" wrap="square" lIns="91444" tIns="45722" rIns="91444" bIns="45722" rtlCol="0" anchor="ctr" anchorCtr="0">
            <a:noAutofit/>
          </a:bodyPr>
          <a:lstStyle/>
          <a:p>
            <a:pPr algn="ctr">
              <a:lnSpc>
                <a:spcPct val="100000"/>
              </a:lnSpc>
              <a:spcBef>
                <a:spcPts val="0"/>
              </a:spcBef>
              <a:buSzPts val="3900"/>
            </a:pPr>
            <a:r>
              <a:rPr lang="en-US" sz="3538" dirty="0">
                <a:solidFill>
                  <a:srgbClr val="000000"/>
                </a:solidFill>
                <a:sym typeface="Arial"/>
              </a:rPr>
              <a:t>Using machine learning </a:t>
            </a:r>
            <a:r>
              <a:rPr lang="en-US" sz="3538" dirty="0">
                <a:solidFill>
                  <a:srgbClr val="000000"/>
                </a:solidFill>
              </a:rPr>
              <a:t>in supply chains</a:t>
            </a:r>
            <a:endParaRPr dirty="0"/>
          </a:p>
        </p:txBody>
      </p:sp>
      <p:pic>
        <p:nvPicPr>
          <p:cNvPr id="140" name="Google Shape;140;g10c4c245c6f_0_9"/>
          <p:cNvPicPr preferRelativeResize="0"/>
          <p:nvPr/>
        </p:nvPicPr>
        <p:blipFill rotWithShape="1">
          <a:blip r:embed="rId3">
            <a:alphaModFix/>
          </a:blip>
          <a:srcRect/>
          <a:stretch/>
        </p:blipFill>
        <p:spPr>
          <a:xfrm>
            <a:off x="1523521" y="1883718"/>
            <a:ext cx="669670" cy="372999"/>
          </a:xfrm>
          <a:prstGeom prst="rect">
            <a:avLst/>
          </a:prstGeom>
          <a:noFill/>
          <a:ln>
            <a:noFill/>
          </a:ln>
        </p:spPr>
      </p:pic>
      <p:pic>
        <p:nvPicPr>
          <p:cNvPr id="141" name="Google Shape;141;g10c4c245c6f_0_9"/>
          <p:cNvPicPr preferRelativeResize="0"/>
          <p:nvPr/>
        </p:nvPicPr>
        <p:blipFill rotWithShape="1">
          <a:blip r:embed="rId4">
            <a:alphaModFix/>
          </a:blip>
          <a:srcRect/>
          <a:stretch/>
        </p:blipFill>
        <p:spPr>
          <a:xfrm>
            <a:off x="1598408" y="1517920"/>
            <a:ext cx="1180924" cy="774801"/>
          </a:xfrm>
          <a:prstGeom prst="rect">
            <a:avLst/>
          </a:prstGeom>
          <a:noFill/>
          <a:ln>
            <a:noFill/>
          </a:ln>
        </p:spPr>
      </p:pic>
      <p:pic>
        <p:nvPicPr>
          <p:cNvPr id="142" name="Google Shape;142;g10c4c245c6f_0_9"/>
          <p:cNvPicPr preferRelativeResize="0"/>
          <p:nvPr/>
        </p:nvPicPr>
        <p:blipFill>
          <a:blip r:embed="rId5">
            <a:alphaModFix/>
          </a:blip>
          <a:stretch>
            <a:fillRect/>
          </a:stretch>
        </p:blipFill>
        <p:spPr>
          <a:xfrm>
            <a:off x="1661775" y="1532322"/>
            <a:ext cx="8863099" cy="4841924"/>
          </a:xfrm>
          <a:prstGeom prst="rect">
            <a:avLst/>
          </a:prstGeom>
          <a:noFill/>
          <a:ln>
            <a:noFill/>
          </a:ln>
        </p:spPr>
      </p:pic>
    </p:spTree>
    <p:extLst>
      <p:ext uri="{BB962C8B-B14F-4D97-AF65-F5344CB8AC3E}">
        <p14:creationId xmlns:p14="http://schemas.microsoft.com/office/powerpoint/2010/main" val="238250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0c5a4c8660_0_9"/>
          <p:cNvSpPr txBox="1"/>
          <p:nvPr/>
        </p:nvSpPr>
        <p:spPr>
          <a:xfrm>
            <a:off x="1810110" y="733037"/>
            <a:ext cx="8710034" cy="4908035"/>
          </a:xfrm>
          <a:prstGeom prst="rect">
            <a:avLst/>
          </a:prstGeom>
          <a:noFill/>
          <a:ln>
            <a:noFill/>
          </a:ln>
        </p:spPr>
        <p:txBody>
          <a:bodyPr spcFirstLastPara="1" wrap="square" lIns="82939" tIns="41458" rIns="82939" bIns="41458" anchor="t" anchorCtr="0">
            <a:noAutofit/>
          </a:bodyPr>
          <a:lstStyle/>
          <a:p>
            <a:pPr>
              <a:buClr>
                <a:srgbClr val="000000"/>
              </a:buClr>
              <a:buSzPts val="2300"/>
            </a:pPr>
            <a:endParaRPr sz="2087">
              <a:solidFill>
                <a:schemeClr val="dk1"/>
              </a:solidFill>
              <a:latin typeface="Arial"/>
              <a:ea typeface="Arial"/>
              <a:cs typeface="Arial"/>
              <a:sym typeface="Arial"/>
            </a:endParaRPr>
          </a:p>
        </p:txBody>
      </p:sp>
      <p:pic>
        <p:nvPicPr>
          <p:cNvPr id="168" name="Google Shape;168;g10c5a4c8660_0_9"/>
          <p:cNvPicPr preferRelativeResize="0"/>
          <p:nvPr/>
        </p:nvPicPr>
        <p:blipFill>
          <a:blip r:embed="rId3">
            <a:alphaModFix/>
          </a:blip>
          <a:stretch>
            <a:fillRect/>
          </a:stretch>
        </p:blipFill>
        <p:spPr>
          <a:xfrm>
            <a:off x="1948365" y="318274"/>
            <a:ext cx="8295271" cy="6221453"/>
          </a:xfrm>
          <a:prstGeom prst="rect">
            <a:avLst/>
          </a:prstGeom>
          <a:noFill/>
          <a:ln>
            <a:noFill/>
          </a:ln>
        </p:spPr>
      </p:pic>
      <p:sp>
        <p:nvSpPr>
          <p:cNvPr id="169" name="Google Shape;169;g10c5a4c8660_0_9"/>
          <p:cNvSpPr txBox="1"/>
          <p:nvPr/>
        </p:nvSpPr>
        <p:spPr>
          <a:xfrm>
            <a:off x="2076539" y="318274"/>
            <a:ext cx="7808386" cy="345636"/>
          </a:xfrm>
          <a:prstGeom prst="rect">
            <a:avLst/>
          </a:prstGeom>
          <a:noFill/>
          <a:ln>
            <a:noFill/>
          </a:ln>
        </p:spPr>
        <p:txBody>
          <a:bodyPr spcFirstLastPara="1" wrap="square" lIns="0" tIns="0" rIns="0" bIns="0" anchor="ctr" anchorCtr="0">
            <a:noAutofit/>
          </a:bodyPr>
          <a:lstStyle/>
          <a:p>
            <a:pPr marL="325481" indent="-325481" algn="ctr">
              <a:lnSpc>
                <a:spcPct val="93000"/>
              </a:lnSpc>
              <a:buClr>
                <a:schemeClr val="dk1"/>
              </a:buClr>
              <a:buSzPts val="3200"/>
            </a:pPr>
            <a:r>
              <a:rPr lang="en-US" sz="3200" dirty="0">
                <a:solidFill>
                  <a:srgbClr val="000000"/>
                </a:solidFill>
                <a:sym typeface="Arial"/>
              </a:rPr>
              <a:t>Research and teaching philosophy</a:t>
            </a:r>
            <a:endParaRPr sz="127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51575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Advice</a:t>
            </a:r>
            <a:endParaRPr dirty="0"/>
          </a:p>
        </p:txBody>
      </p:sp>
      <p:sp>
        <p:nvSpPr>
          <p:cNvPr id="3" name="TextBox 2">
            <a:extLst>
              <a:ext uri="{FF2B5EF4-FFF2-40B4-BE49-F238E27FC236}">
                <a16:creationId xmlns:a16="http://schemas.microsoft.com/office/drawing/2014/main" id="{D04FDA59-0326-98AF-AAE6-A814E5DF0EE4}"/>
              </a:ext>
            </a:extLst>
          </p:cNvPr>
          <p:cNvSpPr txBox="1"/>
          <p:nvPr/>
        </p:nvSpPr>
        <p:spPr>
          <a:xfrm>
            <a:off x="2359378" y="2133600"/>
            <a:ext cx="584764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Power of curiosity</a:t>
            </a:r>
          </a:p>
          <a:p>
            <a:endParaRPr lang="en-US" dirty="0"/>
          </a:p>
          <a:p>
            <a:pPr marL="285750" indent="-285750">
              <a:buFont typeface="Arial" panose="020B0604020202020204" pitchFamily="34" charset="0"/>
              <a:buChar char="•"/>
            </a:pPr>
            <a:r>
              <a:rPr lang="en-US" dirty="0"/>
              <a:t>Collaborate and work in teams</a:t>
            </a:r>
          </a:p>
          <a:p>
            <a:endParaRPr lang="en-US" dirty="0"/>
          </a:p>
          <a:p>
            <a:pPr marL="285750" indent="-285750">
              <a:buFont typeface="Arial" panose="020B0604020202020204" pitchFamily="34" charset="0"/>
              <a:buChar char="•"/>
            </a:pPr>
            <a:r>
              <a:rPr lang="en-US" dirty="0"/>
              <a:t>Focus on basic concepts not buzzwords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Impact of AI on India</a:t>
            </a:r>
          </a:p>
        </p:txBody>
      </p:sp>
      <p:sp>
        <p:nvSpPr>
          <p:cNvPr id="3" name="TextBox 2">
            <a:extLst>
              <a:ext uri="{FF2B5EF4-FFF2-40B4-BE49-F238E27FC236}">
                <a16:creationId xmlns:a16="http://schemas.microsoft.com/office/drawing/2014/main" id="{DC4E6C49-6876-C01A-F2D3-6A293E984E4F}"/>
              </a:ext>
            </a:extLst>
          </p:cNvPr>
          <p:cNvSpPr txBox="1"/>
          <p:nvPr/>
        </p:nvSpPr>
        <p:spPr>
          <a:xfrm>
            <a:off x="838200" y="4629235"/>
            <a:ext cx="3785514" cy="1680298"/>
          </a:xfrm>
          <a:prstGeom prst="rect">
            <a:avLst/>
          </a:prstGeom>
          <a:noFill/>
        </p:spPr>
        <p:txBody>
          <a:bodyPr vert="horz" lIns="91440" tIns="45720" rIns="91440" bIns="45720" rtlCol="0">
            <a:normAutofit/>
          </a:bodyPr>
          <a:lstStyle/>
          <a:p>
            <a:pPr>
              <a:lnSpc>
                <a:spcPct val="90000"/>
              </a:lnSpc>
              <a:spcBef>
                <a:spcPts val="1000"/>
              </a:spcBef>
            </a:pPr>
            <a:r>
              <a:rPr lang="en-US" sz="2400"/>
              <a:t>1990s IT boom in India</a:t>
            </a:r>
          </a:p>
        </p:txBody>
      </p:sp>
      <p:pic>
        <p:nvPicPr>
          <p:cNvPr id="9218" name="Picture 2">
            <a:extLst>
              <a:ext uri="{FF2B5EF4-FFF2-40B4-BE49-F238E27FC236}">
                <a16:creationId xmlns:a16="http://schemas.microsoft.com/office/drawing/2014/main" id="{D72BBC71-48DE-D397-12AE-914C01267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188" r="9903" b="-1"/>
          <a:stretch/>
        </p:blipFill>
        <p:spPr bwMode="auto">
          <a:xfrm>
            <a:off x="5009505" y="10"/>
            <a:ext cx="718249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382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Closing Message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4FDEFE4-0980-E636-62CF-CD7A9231BAFD}"/>
              </a:ext>
            </a:extLst>
          </p:cNvPr>
          <p:cNvSpPr txBox="1">
            <a:spLocks/>
          </p:cNvSpPr>
          <p:nvPr/>
        </p:nvSpPr>
        <p:spPr>
          <a:xfrm>
            <a:off x="640080" y="2872899"/>
            <a:ext cx="4368602" cy="33206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90000"/>
              </a:lnSpc>
              <a:spcBef>
                <a:spcPct val="0"/>
              </a:spcBef>
              <a:spcAft>
                <a:spcPts val="600"/>
              </a:spcAft>
            </a:pPr>
            <a:r>
              <a:rPr lang="en-US" sz="2200" b="1" dirty="0">
                <a:solidFill>
                  <a:schemeClr val="tx1"/>
                </a:solidFill>
              </a:rPr>
              <a:t>Work with humans</a:t>
            </a:r>
          </a:p>
          <a:p>
            <a:pPr lvl="1">
              <a:lnSpc>
                <a:spcPct val="90000"/>
              </a:lnSpc>
              <a:spcBef>
                <a:spcPct val="0"/>
              </a:spcBef>
              <a:spcAft>
                <a:spcPts val="600"/>
              </a:spcAft>
            </a:pPr>
            <a:r>
              <a:rPr lang="en-US" sz="2200" b="1" dirty="0">
                <a:solidFill>
                  <a:schemeClr val="tx1"/>
                </a:solidFill>
              </a:rPr>
              <a:t>AI: Artificial Intelligence</a:t>
            </a:r>
          </a:p>
          <a:p>
            <a:pPr lvl="1">
              <a:lnSpc>
                <a:spcPct val="90000"/>
              </a:lnSpc>
              <a:spcBef>
                <a:spcPct val="0"/>
              </a:spcBef>
              <a:spcAft>
                <a:spcPts val="600"/>
              </a:spcAft>
            </a:pPr>
            <a:r>
              <a:rPr lang="en-US" sz="2200" b="1" dirty="0">
                <a:solidFill>
                  <a:schemeClr val="tx1"/>
                </a:solidFill>
              </a:rPr>
              <a:t>Not Artificial Insanity or Artificial Stupidity</a:t>
            </a:r>
          </a:p>
          <a:p>
            <a:pPr lvl="1">
              <a:lnSpc>
                <a:spcPct val="90000"/>
              </a:lnSpc>
              <a:spcBef>
                <a:spcPct val="0"/>
              </a:spcBef>
              <a:spcAft>
                <a:spcPts val="600"/>
              </a:spcAft>
            </a:pPr>
            <a:endParaRPr lang="en-US" sz="2200" b="1" dirty="0">
              <a:solidFill>
                <a:schemeClr val="tx1"/>
              </a:solidFill>
            </a:endParaRPr>
          </a:p>
          <a:p>
            <a:pPr lvl="1">
              <a:lnSpc>
                <a:spcPct val="90000"/>
              </a:lnSpc>
              <a:spcBef>
                <a:spcPct val="0"/>
              </a:spcBef>
              <a:spcAft>
                <a:spcPts val="600"/>
              </a:spcAft>
            </a:pPr>
            <a:r>
              <a:rPr lang="en-US" sz="2200" b="1" dirty="0">
                <a:solidFill>
                  <a:schemeClr val="tx1"/>
                </a:solidFill>
              </a:rPr>
              <a:t>Focus on basic concepts</a:t>
            </a:r>
          </a:p>
          <a:p>
            <a:pPr lvl="1">
              <a:lnSpc>
                <a:spcPct val="90000"/>
              </a:lnSpc>
              <a:spcBef>
                <a:spcPct val="0"/>
              </a:spcBef>
              <a:spcAft>
                <a:spcPts val="600"/>
              </a:spcAft>
            </a:pPr>
            <a:endParaRPr lang="en-US" sz="2200" b="1" dirty="0">
              <a:solidFill>
                <a:schemeClr val="tx1"/>
              </a:solidFill>
            </a:endParaRPr>
          </a:p>
          <a:p>
            <a:pPr marL="457200" lvl="1">
              <a:lnSpc>
                <a:spcPct val="90000"/>
              </a:lnSpc>
              <a:spcBef>
                <a:spcPct val="0"/>
              </a:spcBef>
              <a:spcAft>
                <a:spcPts val="600"/>
              </a:spcAft>
            </a:pPr>
            <a:endParaRPr lang="en-US" sz="2200" b="1" dirty="0">
              <a:solidFill>
                <a:schemeClr val="tx1"/>
              </a:solidFill>
            </a:endParaRPr>
          </a:p>
        </p:txBody>
      </p:sp>
      <p:pic>
        <p:nvPicPr>
          <p:cNvPr id="5" name="Picture 4">
            <a:extLst>
              <a:ext uri="{FF2B5EF4-FFF2-40B4-BE49-F238E27FC236}">
                <a16:creationId xmlns:a16="http://schemas.microsoft.com/office/drawing/2014/main" id="{854C5F8D-8064-AA23-5361-85564CD9A585}"/>
              </a:ext>
            </a:extLst>
          </p:cNvPr>
          <p:cNvPicPr>
            <a:picLocks noChangeAspect="1"/>
          </p:cNvPicPr>
          <p:nvPr/>
        </p:nvPicPr>
        <p:blipFill>
          <a:blip r:embed="rId2"/>
          <a:srcRect l="33304" r="927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54" name="Rectangle 10253">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40 centuries look down upon you ….</a:t>
            </a:r>
          </a:p>
        </p:txBody>
      </p:sp>
      <p:pic>
        <p:nvPicPr>
          <p:cNvPr id="10242" name="Picture 2" descr="A group of soldiers standing in front of a pyramid&#10;&#10;Description automatically generated">
            <a:extLst>
              <a:ext uri="{FF2B5EF4-FFF2-40B4-BE49-F238E27FC236}">
                <a16:creationId xmlns:a16="http://schemas.microsoft.com/office/drawing/2014/main" id="{CC66AD17-F01D-EFDD-5412-64967D96A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518" r="-1" b="-1"/>
          <a:stretch/>
        </p:blipFill>
        <p:spPr bwMode="auto">
          <a:xfrm>
            <a:off x="5009505" y="10"/>
            <a:ext cx="7182495"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D4D3B12-E0DA-8D46-7253-33A9D13592E0}"/>
              </a:ext>
            </a:extLst>
          </p:cNvPr>
          <p:cNvSpPr txBox="1"/>
          <p:nvPr/>
        </p:nvSpPr>
        <p:spPr>
          <a:xfrm>
            <a:off x="936978" y="6412092"/>
            <a:ext cx="3183466" cy="369332"/>
          </a:xfrm>
          <a:prstGeom prst="rect">
            <a:avLst/>
          </a:prstGeom>
          <a:noFill/>
        </p:spPr>
        <p:txBody>
          <a:bodyPr wrap="square" rtlCol="0">
            <a:spAutoFit/>
          </a:bodyPr>
          <a:lstStyle/>
          <a:p>
            <a:r>
              <a:rPr lang="en-US" dirty="0"/>
              <a:t>Created using </a:t>
            </a:r>
            <a:r>
              <a:rPr lang="en-US" dirty="0" err="1"/>
              <a:t>DreamUp</a:t>
            </a:r>
            <a:r>
              <a:rPr lang="en-US" dirty="0"/>
              <a:t> AI</a:t>
            </a:r>
          </a:p>
        </p:txBody>
      </p:sp>
    </p:spTree>
    <p:extLst>
      <p:ext uri="{BB962C8B-B14F-4D97-AF65-F5344CB8AC3E}">
        <p14:creationId xmlns:p14="http://schemas.microsoft.com/office/powerpoint/2010/main" val="375904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What is AI?</a:t>
            </a:r>
          </a:p>
        </p:txBody>
      </p:sp>
      <p:sp>
        <p:nvSpPr>
          <p:cNvPr id="51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4B363D-07BE-56AE-C4FF-4E13FAE7EB08}"/>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a:t>Can we mimic what is going on in our brains?</a:t>
            </a:r>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p:txBody>
      </p:sp>
      <p:pic>
        <p:nvPicPr>
          <p:cNvPr id="5122" name="Picture 2" descr="undefined">
            <a:extLst>
              <a:ext uri="{FF2B5EF4-FFF2-40B4-BE49-F238E27FC236}">
                <a16:creationId xmlns:a16="http://schemas.microsoft.com/office/drawing/2014/main" id="{2AC2ABBF-8678-1232-B95B-3E4A1E8F26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202551"/>
            <a:ext cx="6903720" cy="4452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dirty="0"/>
              <a:t>What is AI?</a:t>
            </a:r>
          </a:p>
        </p:txBody>
      </p:sp>
      <p:sp>
        <p:nvSpPr>
          <p:cNvPr id="3" name="TextBox 2">
            <a:extLst>
              <a:ext uri="{FF2B5EF4-FFF2-40B4-BE49-F238E27FC236}">
                <a16:creationId xmlns:a16="http://schemas.microsoft.com/office/drawing/2014/main" id="{994B363D-07BE-56AE-C4FF-4E13FAE7EB08}"/>
              </a:ext>
            </a:extLst>
          </p:cNvPr>
          <p:cNvSpPr txBox="1"/>
          <p:nvPr/>
        </p:nvSpPr>
        <p:spPr>
          <a:xfrm>
            <a:off x="838201" y="2962279"/>
            <a:ext cx="3799425" cy="314324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Baby steps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i="1" dirty="0"/>
              <a:t>Perceptron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pic>
        <p:nvPicPr>
          <p:cNvPr id="7172" name="Picture 4" descr="undefined">
            <a:extLst>
              <a:ext uri="{FF2B5EF4-FFF2-40B4-BE49-F238E27FC236}">
                <a16:creationId xmlns:a16="http://schemas.microsoft.com/office/drawing/2014/main" id="{F9AF6E96-0BAD-4FE0-92A7-ECEB42809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826"/>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915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8" y="548464"/>
            <a:ext cx="6860823" cy="2228074"/>
          </a:xfrm>
        </p:spPr>
        <p:txBody>
          <a:bodyPr vert="horz" lIns="91440" tIns="45720" rIns="91440" bIns="45720" rtlCol="0" anchor="ctr">
            <a:normAutofit/>
          </a:bodyPr>
          <a:lstStyle/>
          <a:p>
            <a:r>
              <a:rPr lang="en-US" sz="4000" dirty="0"/>
              <a:t>Can machines think?</a:t>
            </a:r>
          </a:p>
        </p:txBody>
      </p:sp>
      <p:sp>
        <p:nvSpPr>
          <p:cNvPr id="3" name="TextBox 2">
            <a:extLst>
              <a:ext uri="{FF2B5EF4-FFF2-40B4-BE49-F238E27FC236}">
                <a16:creationId xmlns:a16="http://schemas.microsoft.com/office/drawing/2014/main" id="{994B363D-07BE-56AE-C4FF-4E13FAE7EB08}"/>
              </a:ext>
            </a:extLst>
          </p:cNvPr>
          <p:cNvSpPr txBox="1"/>
          <p:nvPr/>
        </p:nvSpPr>
        <p:spPr>
          <a:xfrm>
            <a:off x="838201" y="2962279"/>
            <a:ext cx="3799425" cy="314324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Tree>
    <p:extLst>
      <p:ext uri="{BB962C8B-B14F-4D97-AF65-F5344CB8AC3E}">
        <p14:creationId xmlns:p14="http://schemas.microsoft.com/office/powerpoint/2010/main" val="2281042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8" y="548464"/>
            <a:ext cx="6860823" cy="2228074"/>
          </a:xfrm>
        </p:spPr>
        <p:txBody>
          <a:bodyPr vert="horz" lIns="91440" tIns="45720" rIns="91440" bIns="45720" rtlCol="0" anchor="ctr">
            <a:normAutofit/>
          </a:bodyPr>
          <a:lstStyle/>
          <a:p>
            <a:r>
              <a:rPr lang="en-US" sz="4000" dirty="0"/>
              <a:t>Can machines think?</a:t>
            </a:r>
          </a:p>
        </p:txBody>
      </p:sp>
      <p:sp>
        <p:nvSpPr>
          <p:cNvPr id="3" name="TextBox 2">
            <a:extLst>
              <a:ext uri="{FF2B5EF4-FFF2-40B4-BE49-F238E27FC236}">
                <a16:creationId xmlns:a16="http://schemas.microsoft.com/office/drawing/2014/main" id="{994B363D-07BE-56AE-C4FF-4E13FAE7EB08}"/>
              </a:ext>
            </a:extLst>
          </p:cNvPr>
          <p:cNvSpPr txBox="1"/>
          <p:nvPr/>
        </p:nvSpPr>
        <p:spPr>
          <a:xfrm>
            <a:off x="838201" y="2962279"/>
            <a:ext cx="3799425" cy="314324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431AB80E-75C0-16D1-DCE4-3A033DA0A75E}"/>
              </a:ext>
            </a:extLst>
          </p:cNvPr>
          <p:cNvSpPr txBox="1"/>
          <p:nvPr/>
        </p:nvSpPr>
        <p:spPr>
          <a:xfrm>
            <a:off x="699912" y="2776538"/>
            <a:ext cx="8286044" cy="646331"/>
          </a:xfrm>
          <a:prstGeom prst="rect">
            <a:avLst/>
          </a:prstGeom>
          <a:noFill/>
        </p:spPr>
        <p:txBody>
          <a:bodyPr wrap="square" rtlCol="0">
            <a:spAutoFit/>
          </a:bodyPr>
          <a:lstStyle/>
          <a:p>
            <a:pPr marL="285750" indent="-285750">
              <a:buFont typeface="Arial" panose="020B0604020202020204" pitchFamily="34" charset="0"/>
              <a:buChar char="•"/>
            </a:pPr>
            <a:r>
              <a:rPr lang="en-US" dirty="0"/>
              <a:t>Can a submarine swim?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56455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8" y="548464"/>
            <a:ext cx="6860823" cy="2228074"/>
          </a:xfrm>
        </p:spPr>
        <p:txBody>
          <a:bodyPr vert="horz" lIns="91440" tIns="45720" rIns="91440" bIns="45720" rtlCol="0" anchor="ctr">
            <a:normAutofit/>
          </a:bodyPr>
          <a:lstStyle/>
          <a:p>
            <a:r>
              <a:rPr lang="en-US" sz="4000" dirty="0"/>
              <a:t>Can machines think?</a:t>
            </a:r>
          </a:p>
        </p:txBody>
      </p:sp>
      <p:sp>
        <p:nvSpPr>
          <p:cNvPr id="3" name="TextBox 2">
            <a:extLst>
              <a:ext uri="{FF2B5EF4-FFF2-40B4-BE49-F238E27FC236}">
                <a16:creationId xmlns:a16="http://schemas.microsoft.com/office/drawing/2014/main" id="{994B363D-07BE-56AE-C4FF-4E13FAE7EB08}"/>
              </a:ext>
            </a:extLst>
          </p:cNvPr>
          <p:cNvSpPr txBox="1"/>
          <p:nvPr/>
        </p:nvSpPr>
        <p:spPr>
          <a:xfrm>
            <a:off x="838201" y="2962279"/>
            <a:ext cx="3799425" cy="314324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431AB80E-75C0-16D1-DCE4-3A033DA0A75E}"/>
              </a:ext>
            </a:extLst>
          </p:cNvPr>
          <p:cNvSpPr txBox="1"/>
          <p:nvPr/>
        </p:nvSpPr>
        <p:spPr>
          <a:xfrm>
            <a:off x="699912" y="2776538"/>
            <a:ext cx="828604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Can a submarine swim?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question of whether a computer can think is no more interesting than the question of whether a submarine can swim” – </a:t>
            </a:r>
            <a:r>
              <a:rPr lang="en-US" dirty="0" err="1"/>
              <a:t>Edsger</a:t>
            </a:r>
            <a:r>
              <a:rPr lang="en-US" dirty="0"/>
              <a:t> Dijkstra</a:t>
            </a:r>
          </a:p>
        </p:txBody>
      </p:sp>
    </p:spTree>
    <p:extLst>
      <p:ext uri="{BB962C8B-B14F-4D97-AF65-F5344CB8AC3E}">
        <p14:creationId xmlns:p14="http://schemas.microsoft.com/office/powerpoint/2010/main" val="10476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Current Trends</a:t>
            </a:r>
            <a:r>
              <a:rPr lang="en-GB" dirty="0"/>
              <a:t> and Applications</a:t>
            </a:r>
            <a:endParaRPr dirty="0"/>
          </a:p>
        </p:txBody>
      </p:sp>
      <p:sp>
        <p:nvSpPr>
          <p:cNvPr id="3" name="TextBox 2">
            <a:extLst>
              <a:ext uri="{FF2B5EF4-FFF2-40B4-BE49-F238E27FC236}">
                <a16:creationId xmlns:a16="http://schemas.microsoft.com/office/drawing/2014/main" id="{1187AE8B-038F-E623-6145-3E56F0C15C2A}"/>
              </a:ext>
            </a:extLst>
          </p:cNvPr>
          <p:cNvSpPr txBox="1"/>
          <p:nvPr/>
        </p:nvSpPr>
        <p:spPr>
          <a:xfrm>
            <a:off x="1365956" y="1952978"/>
            <a:ext cx="724746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Deep learning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Generative AI</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Applications in Healthcare, Finance, Autonomous Systems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1508</TotalTime>
  <Words>634</Words>
  <Application>Microsoft Macintosh PowerPoint</Application>
  <PresentationFormat>Widescreen</PresentationFormat>
  <Paragraphs>127</Paragraphs>
  <Slides>37</Slides>
  <Notes>12</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Calibri Light</vt:lpstr>
      <vt:lpstr>Office Theme</vt:lpstr>
      <vt:lpstr>Artificial Intelligence: Benefits, challenges and risks</vt:lpstr>
      <vt:lpstr>Mimicking nature</vt:lpstr>
      <vt:lpstr>Computing machines</vt:lpstr>
      <vt:lpstr>What is AI?</vt:lpstr>
      <vt:lpstr>What is AI?</vt:lpstr>
      <vt:lpstr>Can machines think?</vt:lpstr>
      <vt:lpstr>Can machines think?</vt:lpstr>
      <vt:lpstr>Can machines think?</vt:lpstr>
      <vt:lpstr>Current Trends and Applications</vt:lpstr>
      <vt:lpstr>Risks of AI</vt:lpstr>
      <vt:lpstr>Other AI risks</vt:lpstr>
      <vt:lpstr>Other AI risks</vt:lpstr>
      <vt:lpstr>PowerPoint Presentation</vt:lpstr>
      <vt:lpstr>PowerPoint Presentation</vt:lpstr>
      <vt:lpstr>PowerPoint Presentation</vt:lpstr>
      <vt:lpstr>PowerPoint Presentation</vt:lpstr>
      <vt:lpstr>AI: An illusion?</vt:lpstr>
      <vt:lpstr>The first vending machine</vt:lpstr>
      <vt:lpstr>The first vending machine</vt:lpstr>
      <vt:lpstr>Any sufficiently advanced technology is indistinguishable from magic</vt:lpstr>
      <vt:lpstr>AI: Magic?</vt:lpstr>
      <vt:lpstr>Should not substitute people with AI</vt:lpstr>
      <vt:lpstr>Big tech in AI: boon or curse?</vt:lpstr>
      <vt:lpstr>Future Directions</vt:lpstr>
      <vt:lpstr>My journey and personal experiences</vt:lpstr>
      <vt:lpstr>PowerPoint Presentation</vt:lpstr>
      <vt:lpstr>PowerPoint Presentation</vt:lpstr>
      <vt:lpstr>PowerPoint Presentation</vt:lpstr>
      <vt:lpstr>Using machine learning algorithms to predict disease</vt:lpstr>
      <vt:lpstr>Interpretable machine learning</vt:lpstr>
      <vt:lpstr>Using machine learning in supply chains</vt:lpstr>
      <vt:lpstr>Using machine learning in supply chains</vt:lpstr>
      <vt:lpstr>PowerPoint Presentation</vt:lpstr>
      <vt:lpstr>Advice</vt:lpstr>
      <vt:lpstr>Impact of AI on India</vt:lpstr>
      <vt:lpstr>Closing Message</vt:lpstr>
      <vt:lpstr>40 centuries look down upon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58</cp:revision>
  <dcterms:created xsi:type="dcterms:W3CDTF">2024-08-11T09:49:33Z</dcterms:created>
  <dcterms:modified xsi:type="dcterms:W3CDTF">2024-08-12T11:02:39Z</dcterms:modified>
</cp:coreProperties>
</file>